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484" r:id="rId2"/>
    <p:sldId id="463" r:id="rId3"/>
    <p:sldId id="491" r:id="rId4"/>
    <p:sldId id="423" r:id="rId5"/>
    <p:sldId id="485" r:id="rId6"/>
    <p:sldId id="567" r:id="rId7"/>
    <p:sldId id="496" r:id="rId8"/>
    <p:sldId id="497" r:id="rId9"/>
    <p:sldId id="498" r:id="rId10"/>
    <p:sldId id="499" r:id="rId11"/>
    <p:sldId id="500" r:id="rId12"/>
    <p:sldId id="501" r:id="rId13"/>
    <p:sldId id="502" r:id="rId14"/>
    <p:sldId id="503" r:id="rId15"/>
    <p:sldId id="504" r:id="rId16"/>
    <p:sldId id="505" r:id="rId17"/>
    <p:sldId id="506" r:id="rId18"/>
    <p:sldId id="507" r:id="rId19"/>
    <p:sldId id="508" r:id="rId20"/>
    <p:sldId id="509" r:id="rId21"/>
    <p:sldId id="511" r:id="rId22"/>
    <p:sldId id="510" r:id="rId23"/>
    <p:sldId id="512" r:id="rId24"/>
    <p:sldId id="513" r:id="rId25"/>
    <p:sldId id="514" r:id="rId26"/>
    <p:sldId id="516" r:id="rId27"/>
    <p:sldId id="518" r:id="rId28"/>
    <p:sldId id="519" r:id="rId29"/>
    <p:sldId id="522" r:id="rId30"/>
    <p:sldId id="520" r:id="rId31"/>
    <p:sldId id="523" r:id="rId32"/>
    <p:sldId id="524" r:id="rId33"/>
    <p:sldId id="525" r:id="rId34"/>
    <p:sldId id="527" r:id="rId35"/>
    <p:sldId id="526" r:id="rId36"/>
    <p:sldId id="529" r:id="rId37"/>
    <p:sldId id="528" r:id="rId38"/>
    <p:sldId id="530" r:id="rId39"/>
    <p:sldId id="531" r:id="rId40"/>
    <p:sldId id="532" r:id="rId41"/>
    <p:sldId id="533" r:id="rId42"/>
    <p:sldId id="534" r:id="rId43"/>
    <p:sldId id="535" r:id="rId44"/>
    <p:sldId id="537" r:id="rId45"/>
    <p:sldId id="540" r:id="rId46"/>
    <p:sldId id="538" r:id="rId47"/>
    <p:sldId id="536" r:id="rId48"/>
    <p:sldId id="539" r:id="rId49"/>
    <p:sldId id="541" r:id="rId50"/>
    <p:sldId id="543" r:id="rId51"/>
    <p:sldId id="542" r:id="rId52"/>
    <p:sldId id="544" r:id="rId53"/>
    <p:sldId id="548" r:id="rId54"/>
    <p:sldId id="549" r:id="rId55"/>
    <p:sldId id="545" r:id="rId56"/>
    <p:sldId id="550" r:id="rId57"/>
    <p:sldId id="552" r:id="rId58"/>
    <p:sldId id="553" r:id="rId59"/>
    <p:sldId id="551" r:id="rId60"/>
    <p:sldId id="554" r:id="rId61"/>
    <p:sldId id="555" r:id="rId62"/>
    <p:sldId id="556" r:id="rId63"/>
    <p:sldId id="557" r:id="rId64"/>
    <p:sldId id="559" r:id="rId65"/>
    <p:sldId id="558" r:id="rId66"/>
    <p:sldId id="560" r:id="rId67"/>
    <p:sldId id="563" r:id="rId68"/>
    <p:sldId id="564" r:id="rId69"/>
    <p:sldId id="565" r:id="rId70"/>
    <p:sldId id="515" r:id="rId71"/>
    <p:sldId id="566" r:id="rId72"/>
    <p:sldId id="486"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76"/>
  </p:normalViewPr>
  <p:slideViewPr>
    <p:cSldViewPr snapToGrid="0" snapToObjects="1">
      <p:cViewPr varScale="1">
        <p:scale>
          <a:sx n="106" d="100"/>
          <a:sy n="106" d="100"/>
        </p:scale>
        <p:origin x="5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CB47C-ACE2-CF49-95B2-971150779268}" type="datetimeFigureOut">
              <a:rPr kumimoji="1" lang="zh-CN" altLang="en-US" smtClean="0"/>
              <a:t>2018/11/8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A99EF-8C55-6E49-BBAE-59B0E9471FF0}" type="slidenum">
              <a:rPr kumimoji="1" lang="zh-CN" altLang="en-US" smtClean="0"/>
              <a:t>‹#›</a:t>
            </a:fld>
            <a:endParaRPr kumimoji="1" lang="zh-CN" altLang="en-US"/>
          </a:p>
        </p:txBody>
      </p:sp>
    </p:spTree>
    <p:extLst>
      <p:ext uri="{BB962C8B-B14F-4D97-AF65-F5344CB8AC3E}">
        <p14:creationId xmlns:p14="http://schemas.microsoft.com/office/powerpoint/2010/main" val="2747587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p:spPr>
        <p:txBody>
          <a:bodyPr/>
          <a:lstStyle/>
          <a:p>
            <a:endParaRPr lang="zh-CN" altLang="en-US"/>
          </a:p>
        </p:txBody>
      </p:sp>
    </p:spTree>
    <p:extLst>
      <p:ext uri="{BB962C8B-B14F-4D97-AF65-F5344CB8AC3E}">
        <p14:creationId xmlns:p14="http://schemas.microsoft.com/office/powerpoint/2010/main" val="36652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09DB6-65FD-5141-ADA2-68C98793236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BAB7363C-BA68-3C4F-84B8-EF298F076E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8BBEF774-6514-484E-802C-D4FD09F5DFEE}"/>
              </a:ext>
            </a:extLst>
          </p:cNvPr>
          <p:cNvSpPr>
            <a:spLocks noGrp="1"/>
          </p:cNvSpPr>
          <p:nvPr>
            <p:ph type="dt" sz="half" idx="10"/>
          </p:nvPr>
        </p:nvSpPr>
        <p:spPr/>
        <p:txBody>
          <a:bodyPr/>
          <a:lstStyle/>
          <a:p>
            <a:fld id="{9BBD8C05-91E5-5043-AEFB-6E214194B6E8}" type="datetimeFigureOut">
              <a:rPr kumimoji="1" lang="zh-CN" altLang="en-US" smtClean="0"/>
              <a:t>2018/11/8</a:t>
            </a:fld>
            <a:endParaRPr kumimoji="1" lang="zh-CN" altLang="en-US"/>
          </a:p>
        </p:txBody>
      </p:sp>
      <p:sp>
        <p:nvSpPr>
          <p:cNvPr id="5" name="页脚占位符 4">
            <a:extLst>
              <a:ext uri="{FF2B5EF4-FFF2-40B4-BE49-F238E27FC236}">
                <a16:creationId xmlns:a16="http://schemas.microsoft.com/office/drawing/2014/main" id="{C29E29A6-53E4-834A-9C15-2632BB7CB3E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9AB9894-857B-2545-AF02-6FF5F6826D7B}"/>
              </a:ext>
            </a:extLst>
          </p:cNvPr>
          <p:cNvSpPr>
            <a:spLocks noGrp="1"/>
          </p:cNvSpPr>
          <p:nvPr>
            <p:ph type="sldNum" sz="quarter" idx="12"/>
          </p:nvPr>
        </p:nvSpPr>
        <p:spPr/>
        <p:txBody>
          <a:bodyPr/>
          <a:lstStyle/>
          <a:p>
            <a:fld id="{9343081F-863D-C945-A23F-CB3826C5057A}" type="slidenum">
              <a:rPr kumimoji="1" lang="zh-CN" altLang="en-US" smtClean="0"/>
              <a:t>‹#›</a:t>
            </a:fld>
            <a:endParaRPr kumimoji="1" lang="zh-CN" altLang="en-US"/>
          </a:p>
        </p:txBody>
      </p:sp>
    </p:spTree>
    <p:extLst>
      <p:ext uri="{BB962C8B-B14F-4D97-AF65-F5344CB8AC3E}">
        <p14:creationId xmlns:p14="http://schemas.microsoft.com/office/powerpoint/2010/main" val="1896155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17192-A204-C84F-B7C7-ADE2B7CDC4B8}"/>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9E82D46-D14E-FD40-877C-FC6DB87756A0}"/>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053B6548-7ECB-704D-85BD-AA8AF4C854F1}"/>
              </a:ext>
            </a:extLst>
          </p:cNvPr>
          <p:cNvSpPr>
            <a:spLocks noGrp="1"/>
          </p:cNvSpPr>
          <p:nvPr>
            <p:ph type="dt" sz="half" idx="10"/>
          </p:nvPr>
        </p:nvSpPr>
        <p:spPr/>
        <p:txBody>
          <a:bodyPr/>
          <a:lstStyle/>
          <a:p>
            <a:fld id="{9BBD8C05-91E5-5043-AEFB-6E214194B6E8}" type="datetimeFigureOut">
              <a:rPr kumimoji="1" lang="zh-CN" altLang="en-US" smtClean="0"/>
              <a:t>2018/11/8</a:t>
            </a:fld>
            <a:endParaRPr kumimoji="1" lang="zh-CN" altLang="en-US"/>
          </a:p>
        </p:txBody>
      </p:sp>
      <p:sp>
        <p:nvSpPr>
          <p:cNvPr id="5" name="页脚占位符 4">
            <a:extLst>
              <a:ext uri="{FF2B5EF4-FFF2-40B4-BE49-F238E27FC236}">
                <a16:creationId xmlns:a16="http://schemas.microsoft.com/office/drawing/2014/main" id="{B8C00003-8F6B-C64D-A149-3462F3D20AF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ABEDE10-034C-764D-B8F7-B422BD1D2B7E}"/>
              </a:ext>
            </a:extLst>
          </p:cNvPr>
          <p:cNvSpPr>
            <a:spLocks noGrp="1"/>
          </p:cNvSpPr>
          <p:nvPr>
            <p:ph type="sldNum" sz="quarter" idx="12"/>
          </p:nvPr>
        </p:nvSpPr>
        <p:spPr/>
        <p:txBody>
          <a:bodyPr/>
          <a:lstStyle/>
          <a:p>
            <a:fld id="{9343081F-863D-C945-A23F-CB3826C5057A}" type="slidenum">
              <a:rPr kumimoji="1" lang="zh-CN" altLang="en-US" smtClean="0"/>
              <a:t>‹#›</a:t>
            </a:fld>
            <a:endParaRPr kumimoji="1" lang="zh-CN" altLang="en-US"/>
          </a:p>
        </p:txBody>
      </p:sp>
    </p:spTree>
    <p:extLst>
      <p:ext uri="{BB962C8B-B14F-4D97-AF65-F5344CB8AC3E}">
        <p14:creationId xmlns:p14="http://schemas.microsoft.com/office/powerpoint/2010/main" val="3201462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F511E1E-5F58-3645-A302-A97A7492DEF1}"/>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832128A-4D87-CF42-83A4-C13CB8CEF69D}"/>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2C63479F-9F26-1048-B422-67C6B4A1B306}"/>
              </a:ext>
            </a:extLst>
          </p:cNvPr>
          <p:cNvSpPr>
            <a:spLocks noGrp="1"/>
          </p:cNvSpPr>
          <p:nvPr>
            <p:ph type="dt" sz="half" idx="10"/>
          </p:nvPr>
        </p:nvSpPr>
        <p:spPr/>
        <p:txBody>
          <a:bodyPr/>
          <a:lstStyle/>
          <a:p>
            <a:fld id="{9BBD8C05-91E5-5043-AEFB-6E214194B6E8}" type="datetimeFigureOut">
              <a:rPr kumimoji="1" lang="zh-CN" altLang="en-US" smtClean="0"/>
              <a:t>2018/11/8</a:t>
            </a:fld>
            <a:endParaRPr kumimoji="1" lang="zh-CN" altLang="en-US"/>
          </a:p>
        </p:txBody>
      </p:sp>
      <p:sp>
        <p:nvSpPr>
          <p:cNvPr id="5" name="页脚占位符 4">
            <a:extLst>
              <a:ext uri="{FF2B5EF4-FFF2-40B4-BE49-F238E27FC236}">
                <a16:creationId xmlns:a16="http://schemas.microsoft.com/office/drawing/2014/main" id="{C97A6934-9647-E840-9174-974C4ADB293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16109B4-0741-F64C-BDD5-FA28B95A38F0}"/>
              </a:ext>
            </a:extLst>
          </p:cNvPr>
          <p:cNvSpPr>
            <a:spLocks noGrp="1"/>
          </p:cNvSpPr>
          <p:nvPr>
            <p:ph type="sldNum" sz="quarter" idx="12"/>
          </p:nvPr>
        </p:nvSpPr>
        <p:spPr/>
        <p:txBody>
          <a:bodyPr/>
          <a:lstStyle/>
          <a:p>
            <a:fld id="{9343081F-863D-C945-A23F-CB3826C5057A}" type="slidenum">
              <a:rPr kumimoji="1" lang="zh-CN" altLang="en-US" smtClean="0"/>
              <a:t>‹#›</a:t>
            </a:fld>
            <a:endParaRPr kumimoji="1" lang="zh-CN" altLang="en-US"/>
          </a:p>
        </p:txBody>
      </p:sp>
    </p:spTree>
    <p:extLst>
      <p:ext uri="{BB962C8B-B14F-4D97-AF65-F5344CB8AC3E}">
        <p14:creationId xmlns:p14="http://schemas.microsoft.com/office/powerpoint/2010/main" val="1814576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106A9-1B1A-D940-861A-CF4041171B3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0937655-A814-964D-9694-D3F83D65E94A}"/>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F0E0EAAE-B7D1-7B47-8B4D-A0D4ECDAB193}"/>
              </a:ext>
            </a:extLst>
          </p:cNvPr>
          <p:cNvSpPr>
            <a:spLocks noGrp="1"/>
          </p:cNvSpPr>
          <p:nvPr>
            <p:ph type="dt" sz="half" idx="10"/>
          </p:nvPr>
        </p:nvSpPr>
        <p:spPr/>
        <p:txBody>
          <a:bodyPr/>
          <a:lstStyle/>
          <a:p>
            <a:fld id="{9BBD8C05-91E5-5043-AEFB-6E214194B6E8}" type="datetimeFigureOut">
              <a:rPr kumimoji="1" lang="zh-CN" altLang="en-US" smtClean="0"/>
              <a:t>2018/11/8</a:t>
            </a:fld>
            <a:endParaRPr kumimoji="1" lang="zh-CN" altLang="en-US"/>
          </a:p>
        </p:txBody>
      </p:sp>
      <p:sp>
        <p:nvSpPr>
          <p:cNvPr id="5" name="页脚占位符 4">
            <a:extLst>
              <a:ext uri="{FF2B5EF4-FFF2-40B4-BE49-F238E27FC236}">
                <a16:creationId xmlns:a16="http://schemas.microsoft.com/office/drawing/2014/main" id="{3F8E05B8-F14B-8444-8B13-26BD9FD8910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BD76789-F518-1246-BF54-B846428B4F1F}"/>
              </a:ext>
            </a:extLst>
          </p:cNvPr>
          <p:cNvSpPr>
            <a:spLocks noGrp="1"/>
          </p:cNvSpPr>
          <p:nvPr>
            <p:ph type="sldNum" sz="quarter" idx="12"/>
          </p:nvPr>
        </p:nvSpPr>
        <p:spPr/>
        <p:txBody>
          <a:bodyPr/>
          <a:lstStyle/>
          <a:p>
            <a:fld id="{9343081F-863D-C945-A23F-CB3826C5057A}" type="slidenum">
              <a:rPr kumimoji="1" lang="zh-CN" altLang="en-US" smtClean="0"/>
              <a:t>‹#›</a:t>
            </a:fld>
            <a:endParaRPr kumimoji="1" lang="zh-CN" altLang="en-US"/>
          </a:p>
        </p:txBody>
      </p:sp>
    </p:spTree>
    <p:extLst>
      <p:ext uri="{BB962C8B-B14F-4D97-AF65-F5344CB8AC3E}">
        <p14:creationId xmlns:p14="http://schemas.microsoft.com/office/powerpoint/2010/main" val="3547058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9803E3-5C5C-EB46-B389-94D13AA5980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CF57C9E2-DD44-DE42-8FE8-84498DC016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C131244-1BAF-0245-9523-81B6CBFDBE5A}"/>
              </a:ext>
            </a:extLst>
          </p:cNvPr>
          <p:cNvSpPr>
            <a:spLocks noGrp="1"/>
          </p:cNvSpPr>
          <p:nvPr>
            <p:ph type="dt" sz="half" idx="10"/>
          </p:nvPr>
        </p:nvSpPr>
        <p:spPr/>
        <p:txBody>
          <a:bodyPr/>
          <a:lstStyle/>
          <a:p>
            <a:fld id="{9BBD8C05-91E5-5043-AEFB-6E214194B6E8}" type="datetimeFigureOut">
              <a:rPr kumimoji="1" lang="zh-CN" altLang="en-US" smtClean="0"/>
              <a:t>2018/11/8</a:t>
            </a:fld>
            <a:endParaRPr kumimoji="1" lang="zh-CN" altLang="en-US"/>
          </a:p>
        </p:txBody>
      </p:sp>
      <p:sp>
        <p:nvSpPr>
          <p:cNvPr id="5" name="页脚占位符 4">
            <a:extLst>
              <a:ext uri="{FF2B5EF4-FFF2-40B4-BE49-F238E27FC236}">
                <a16:creationId xmlns:a16="http://schemas.microsoft.com/office/drawing/2014/main" id="{0BA4F978-D232-E64D-AFEA-7ABA828D701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0771796-F43A-3044-A7B6-7588E7B4F1DF}"/>
              </a:ext>
            </a:extLst>
          </p:cNvPr>
          <p:cNvSpPr>
            <a:spLocks noGrp="1"/>
          </p:cNvSpPr>
          <p:nvPr>
            <p:ph type="sldNum" sz="quarter" idx="12"/>
          </p:nvPr>
        </p:nvSpPr>
        <p:spPr/>
        <p:txBody>
          <a:bodyPr/>
          <a:lstStyle/>
          <a:p>
            <a:fld id="{9343081F-863D-C945-A23F-CB3826C5057A}" type="slidenum">
              <a:rPr kumimoji="1" lang="zh-CN" altLang="en-US" smtClean="0"/>
              <a:t>‹#›</a:t>
            </a:fld>
            <a:endParaRPr kumimoji="1" lang="zh-CN" altLang="en-US"/>
          </a:p>
        </p:txBody>
      </p:sp>
    </p:spTree>
    <p:extLst>
      <p:ext uri="{BB962C8B-B14F-4D97-AF65-F5344CB8AC3E}">
        <p14:creationId xmlns:p14="http://schemas.microsoft.com/office/powerpoint/2010/main" val="191803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1FE418-ECDE-5A4A-987F-D20588C69ED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A94FDB8-B883-AC4D-8E30-E5F3159065B9}"/>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85293E1F-06AD-5643-B8C7-46FBACC2AFE1}"/>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AA782CDC-3F56-3A40-ABA2-6F85E0B54A49}"/>
              </a:ext>
            </a:extLst>
          </p:cNvPr>
          <p:cNvSpPr>
            <a:spLocks noGrp="1"/>
          </p:cNvSpPr>
          <p:nvPr>
            <p:ph type="dt" sz="half" idx="10"/>
          </p:nvPr>
        </p:nvSpPr>
        <p:spPr/>
        <p:txBody>
          <a:bodyPr/>
          <a:lstStyle/>
          <a:p>
            <a:fld id="{9BBD8C05-91E5-5043-AEFB-6E214194B6E8}" type="datetimeFigureOut">
              <a:rPr kumimoji="1" lang="zh-CN" altLang="en-US" smtClean="0"/>
              <a:t>2018/11/8</a:t>
            </a:fld>
            <a:endParaRPr kumimoji="1" lang="zh-CN" altLang="en-US"/>
          </a:p>
        </p:txBody>
      </p:sp>
      <p:sp>
        <p:nvSpPr>
          <p:cNvPr id="6" name="页脚占位符 5">
            <a:extLst>
              <a:ext uri="{FF2B5EF4-FFF2-40B4-BE49-F238E27FC236}">
                <a16:creationId xmlns:a16="http://schemas.microsoft.com/office/drawing/2014/main" id="{70F349C6-1E08-434E-B6BB-A54AC771E7A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4BC4D26-20A2-1F48-A3D3-35EC6B486590}"/>
              </a:ext>
            </a:extLst>
          </p:cNvPr>
          <p:cNvSpPr>
            <a:spLocks noGrp="1"/>
          </p:cNvSpPr>
          <p:nvPr>
            <p:ph type="sldNum" sz="quarter" idx="12"/>
          </p:nvPr>
        </p:nvSpPr>
        <p:spPr/>
        <p:txBody>
          <a:bodyPr/>
          <a:lstStyle/>
          <a:p>
            <a:fld id="{9343081F-863D-C945-A23F-CB3826C5057A}" type="slidenum">
              <a:rPr kumimoji="1" lang="zh-CN" altLang="en-US" smtClean="0"/>
              <a:t>‹#›</a:t>
            </a:fld>
            <a:endParaRPr kumimoji="1" lang="zh-CN" altLang="en-US"/>
          </a:p>
        </p:txBody>
      </p:sp>
    </p:spTree>
    <p:extLst>
      <p:ext uri="{BB962C8B-B14F-4D97-AF65-F5344CB8AC3E}">
        <p14:creationId xmlns:p14="http://schemas.microsoft.com/office/powerpoint/2010/main" val="1148542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1FD58E-3213-9C4C-88A3-A26DFBDC3ED3}"/>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C3D2B81-23EB-1641-867E-81A137BE23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45601AB4-DFE6-9A47-8F83-ADF975C0C8A8}"/>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39B53542-EC24-C948-A97F-E0A79265D3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24891200-2EDC-F746-85D0-F3557CC4E7AC}"/>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B1B60A5B-D43A-1B4A-822A-B751973CC4E6}"/>
              </a:ext>
            </a:extLst>
          </p:cNvPr>
          <p:cNvSpPr>
            <a:spLocks noGrp="1"/>
          </p:cNvSpPr>
          <p:nvPr>
            <p:ph type="dt" sz="half" idx="10"/>
          </p:nvPr>
        </p:nvSpPr>
        <p:spPr/>
        <p:txBody>
          <a:bodyPr/>
          <a:lstStyle/>
          <a:p>
            <a:fld id="{9BBD8C05-91E5-5043-AEFB-6E214194B6E8}" type="datetimeFigureOut">
              <a:rPr kumimoji="1" lang="zh-CN" altLang="en-US" smtClean="0"/>
              <a:t>2018/11/8</a:t>
            </a:fld>
            <a:endParaRPr kumimoji="1" lang="zh-CN" altLang="en-US"/>
          </a:p>
        </p:txBody>
      </p:sp>
      <p:sp>
        <p:nvSpPr>
          <p:cNvPr id="8" name="页脚占位符 7">
            <a:extLst>
              <a:ext uri="{FF2B5EF4-FFF2-40B4-BE49-F238E27FC236}">
                <a16:creationId xmlns:a16="http://schemas.microsoft.com/office/drawing/2014/main" id="{FD068ACB-4D4E-5C4D-8448-1E83FF5AA918}"/>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49157FF4-BA2E-3E41-816A-F45412B24308}"/>
              </a:ext>
            </a:extLst>
          </p:cNvPr>
          <p:cNvSpPr>
            <a:spLocks noGrp="1"/>
          </p:cNvSpPr>
          <p:nvPr>
            <p:ph type="sldNum" sz="quarter" idx="12"/>
          </p:nvPr>
        </p:nvSpPr>
        <p:spPr/>
        <p:txBody>
          <a:bodyPr/>
          <a:lstStyle/>
          <a:p>
            <a:fld id="{9343081F-863D-C945-A23F-CB3826C5057A}" type="slidenum">
              <a:rPr kumimoji="1" lang="zh-CN" altLang="en-US" smtClean="0"/>
              <a:t>‹#›</a:t>
            </a:fld>
            <a:endParaRPr kumimoji="1" lang="zh-CN" altLang="en-US"/>
          </a:p>
        </p:txBody>
      </p:sp>
    </p:spTree>
    <p:extLst>
      <p:ext uri="{BB962C8B-B14F-4D97-AF65-F5344CB8AC3E}">
        <p14:creationId xmlns:p14="http://schemas.microsoft.com/office/powerpoint/2010/main" val="2105886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9989E1-0D08-F44C-9A47-B5C76C348B3E}"/>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DDFE205-53CD-C44C-854D-8258D566951D}"/>
              </a:ext>
            </a:extLst>
          </p:cNvPr>
          <p:cNvSpPr>
            <a:spLocks noGrp="1"/>
          </p:cNvSpPr>
          <p:nvPr>
            <p:ph type="dt" sz="half" idx="10"/>
          </p:nvPr>
        </p:nvSpPr>
        <p:spPr/>
        <p:txBody>
          <a:bodyPr/>
          <a:lstStyle/>
          <a:p>
            <a:fld id="{9BBD8C05-91E5-5043-AEFB-6E214194B6E8}" type="datetimeFigureOut">
              <a:rPr kumimoji="1" lang="zh-CN" altLang="en-US" smtClean="0"/>
              <a:t>2018/11/8</a:t>
            </a:fld>
            <a:endParaRPr kumimoji="1" lang="zh-CN" altLang="en-US"/>
          </a:p>
        </p:txBody>
      </p:sp>
      <p:sp>
        <p:nvSpPr>
          <p:cNvPr id="4" name="页脚占位符 3">
            <a:extLst>
              <a:ext uri="{FF2B5EF4-FFF2-40B4-BE49-F238E27FC236}">
                <a16:creationId xmlns:a16="http://schemas.microsoft.com/office/drawing/2014/main" id="{CA2A39BE-87F0-B547-BD91-9070DA43897A}"/>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176802B-CA2D-894A-A65B-1BA45277D932}"/>
              </a:ext>
            </a:extLst>
          </p:cNvPr>
          <p:cNvSpPr>
            <a:spLocks noGrp="1"/>
          </p:cNvSpPr>
          <p:nvPr>
            <p:ph type="sldNum" sz="quarter" idx="12"/>
          </p:nvPr>
        </p:nvSpPr>
        <p:spPr/>
        <p:txBody>
          <a:bodyPr/>
          <a:lstStyle/>
          <a:p>
            <a:fld id="{9343081F-863D-C945-A23F-CB3826C5057A}" type="slidenum">
              <a:rPr kumimoji="1" lang="zh-CN" altLang="en-US" smtClean="0"/>
              <a:t>‹#›</a:t>
            </a:fld>
            <a:endParaRPr kumimoji="1" lang="zh-CN" altLang="en-US"/>
          </a:p>
        </p:txBody>
      </p:sp>
    </p:spTree>
    <p:extLst>
      <p:ext uri="{BB962C8B-B14F-4D97-AF65-F5344CB8AC3E}">
        <p14:creationId xmlns:p14="http://schemas.microsoft.com/office/powerpoint/2010/main" val="306675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BE868CF-7336-0248-95E6-765A9D166026}"/>
              </a:ext>
            </a:extLst>
          </p:cNvPr>
          <p:cNvSpPr>
            <a:spLocks noGrp="1"/>
          </p:cNvSpPr>
          <p:nvPr>
            <p:ph type="dt" sz="half" idx="10"/>
          </p:nvPr>
        </p:nvSpPr>
        <p:spPr/>
        <p:txBody>
          <a:bodyPr/>
          <a:lstStyle/>
          <a:p>
            <a:fld id="{9BBD8C05-91E5-5043-AEFB-6E214194B6E8}" type="datetimeFigureOut">
              <a:rPr kumimoji="1" lang="zh-CN" altLang="en-US" smtClean="0"/>
              <a:t>2018/11/8</a:t>
            </a:fld>
            <a:endParaRPr kumimoji="1" lang="zh-CN" altLang="en-US"/>
          </a:p>
        </p:txBody>
      </p:sp>
      <p:sp>
        <p:nvSpPr>
          <p:cNvPr id="3" name="页脚占位符 2">
            <a:extLst>
              <a:ext uri="{FF2B5EF4-FFF2-40B4-BE49-F238E27FC236}">
                <a16:creationId xmlns:a16="http://schemas.microsoft.com/office/drawing/2014/main" id="{45679591-AC08-DD4C-8CB4-66C8691E0164}"/>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06559BBC-5259-3D42-B1D7-E85B927606C1}"/>
              </a:ext>
            </a:extLst>
          </p:cNvPr>
          <p:cNvSpPr>
            <a:spLocks noGrp="1"/>
          </p:cNvSpPr>
          <p:nvPr>
            <p:ph type="sldNum" sz="quarter" idx="12"/>
          </p:nvPr>
        </p:nvSpPr>
        <p:spPr/>
        <p:txBody>
          <a:bodyPr/>
          <a:lstStyle/>
          <a:p>
            <a:fld id="{9343081F-863D-C945-A23F-CB3826C5057A}" type="slidenum">
              <a:rPr kumimoji="1" lang="zh-CN" altLang="en-US" smtClean="0"/>
              <a:t>‹#›</a:t>
            </a:fld>
            <a:endParaRPr kumimoji="1" lang="zh-CN" altLang="en-US"/>
          </a:p>
        </p:txBody>
      </p:sp>
    </p:spTree>
    <p:extLst>
      <p:ext uri="{BB962C8B-B14F-4D97-AF65-F5344CB8AC3E}">
        <p14:creationId xmlns:p14="http://schemas.microsoft.com/office/powerpoint/2010/main" val="193289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5A402-1243-D140-BD8A-E77847E1F91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FED8BAB6-30B4-3D4D-BE36-8545E8B0A1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2B632EC6-1F7D-3C43-A56C-7FA894F8EE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174E456E-C542-744D-8DFF-FD5667A67A30}"/>
              </a:ext>
            </a:extLst>
          </p:cNvPr>
          <p:cNvSpPr>
            <a:spLocks noGrp="1"/>
          </p:cNvSpPr>
          <p:nvPr>
            <p:ph type="dt" sz="half" idx="10"/>
          </p:nvPr>
        </p:nvSpPr>
        <p:spPr/>
        <p:txBody>
          <a:bodyPr/>
          <a:lstStyle/>
          <a:p>
            <a:fld id="{9BBD8C05-91E5-5043-AEFB-6E214194B6E8}" type="datetimeFigureOut">
              <a:rPr kumimoji="1" lang="zh-CN" altLang="en-US" smtClean="0"/>
              <a:t>2018/11/8</a:t>
            </a:fld>
            <a:endParaRPr kumimoji="1" lang="zh-CN" altLang="en-US"/>
          </a:p>
        </p:txBody>
      </p:sp>
      <p:sp>
        <p:nvSpPr>
          <p:cNvPr id="6" name="页脚占位符 5">
            <a:extLst>
              <a:ext uri="{FF2B5EF4-FFF2-40B4-BE49-F238E27FC236}">
                <a16:creationId xmlns:a16="http://schemas.microsoft.com/office/drawing/2014/main" id="{89220268-BC93-FC40-9B2C-CEC210247B4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D3FC65B-B017-4149-8B61-72567C405412}"/>
              </a:ext>
            </a:extLst>
          </p:cNvPr>
          <p:cNvSpPr>
            <a:spLocks noGrp="1"/>
          </p:cNvSpPr>
          <p:nvPr>
            <p:ph type="sldNum" sz="quarter" idx="12"/>
          </p:nvPr>
        </p:nvSpPr>
        <p:spPr/>
        <p:txBody>
          <a:bodyPr/>
          <a:lstStyle/>
          <a:p>
            <a:fld id="{9343081F-863D-C945-A23F-CB3826C5057A}" type="slidenum">
              <a:rPr kumimoji="1" lang="zh-CN" altLang="en-US" smtClean="0"/>
              <a:t>‹#›</a:t>
            </a:fld>
            <a:endParaRPr kumimoji="1" lang="zh-CN" altLang="en-US"/>
          </a:p>
        </p:txBody>
      </p:sp>
    </p:spTree>
    <p:extLst>
      <p:ext uri="{BB962C8B-B14F-4D97-AF65-F5344CB8AC3E}">
        <p14:creationId xmlns:p14="http://schemas.microsoft.com/office/powerpoint/2010/main" val="777071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56527B-8872-1447-BFB5-6A30C5F5D8E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4BD9DAC3-CFA6-2541-810D-C1E1028684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0D69982-33D9-A141-8EF2-D1174027D9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ADD27A1B-63F9-C944-9C57-3CDD458396FA}"/>
              </a:ext>
            </a:extLst>
          </p:cNvPr>
          <p:cNvSpPr>
            <a:spLocks noGrp="1"/>
          </p:cNvSpPr>
          <p:nvPr>
            <p:ph type="dt" sz="half" idx="10"/>
          </p:nvPr>
        </p:nvSpPr>
        <p:spPr/>
        <p:txBody>
          <a:bodyPr/>
          <a:lstStyle/>
          <a:p>
            <a:fld id="{9BBD8C05-91E5-5043-AEFB-6E214194B6E8}" type="datetimeFigureOut">
              <a:rPr kumimoji="1" lang="zh-CN" altLang="en-US" smtClean="0"/>
              <a:t>2018/11/8</a:t>
            </a:fld>
            <a:endParaRPr kumimoji="1" lang="zh-CN" altLang="en-US"/>
          </a:p>
        </p:txBody>
      </p:sp>
      <p:sp>
        <p:nvSpPr>
          <p:cNvPr id="6" name="页脚占位符 5">
            <a:extLst>
              <a:ext uri="{FF2B5EF4-FFF2-40B4-BE49-F238E27FC236}">
                <a16:creationId xmlns:a16="http://schemas.microsoft.com/office/drawing/2014/main" id="{DAFA880A-2184-364E-B6C3-8DFA866016F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E917663-12EA-A744-AB13-CAAB95C595FE}"/>
              </a:ext>
            </a:extLst>
          </p:cNvPr>
          <p:cNvSpPr>
            <a:spLocks noGrp="1"/>
          </p:cNvSpPr>
          <p:nvPr>
            <p:ph type="sldNum" sz="quarter" idx="12"/>
          </p:nvPr>
        </p:nvSpPr>
        <p:spPr/>
        <p:txBody>
          <a:bodyPr/>
          <a:lstStyle/>
          <a:p>
            <a:fld id="{9343081F-863D-C945-A23F-CB3826C5057A}" type="slidenum">
              <a:rPr kumimoji="1" lang="zh-CN" altLang="en-US" smtClean="0"/>
              <a:t>‹#›</a:t>
            </a:fld>
            <a:endParaRPr kumimoji="1" lang="zh-CN" altLang="en-US"/>
          </a:p>
        </p:txBody>
      </p:sp>
    </p:spTree>
    <p:extLst>
      <p:ext uri="{BB962C8B-B14F-4D97-AF65-F5344CB8AC3E}">
        <p14:creationId xmlns:p14="http://schemas.microsoft.com/office/powerpoint/2010/main" val="4125840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BC804B3-93FA-9244-821F-314E9494C0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B9809C5-DECA-8546-8D9B-93A550B237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5DCF6B93-A88E-C64A-9259-A4E48B376A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BD8C05-91E5-5043-AEFB-6E214194B6E8}" type="datetimeFigureOut">
              <a:rPr kumimoji="1" lang="zh-CN" altLang="en-US" smtClean="0"/>
              <a:t>2018/11/8</a:t>
            </a:fld>
            <a:endParaRPr kumimoji="1" lang="zh-CN" altLang="en-US"/>
          </a:p>
        </p:txBody>
      </p:sp>
      <p:sp>
        <p:nvSpPr>
          <p:cNvPr id="5" name="页脚占位符 4">
            <a:extLst>
              <a:ext uri="{FF2B5EF4-FFF2-40B4-BE49-F238E27FC236}">
                <a16:creationId xmlns:a16="http://schemas.microsoft.com/office/drawing/2014/main" id="{231B718C-A77D-4646-802A-3F409E5866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9E352E61-F3E8-0D41-A87A-83B273FDD6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43081F-863D-C945-A23F-CB3826C5057A}" type="slidenum">
              <a:rPr kumimoji="1" lang="zh-CN" altLang="en-US" smtClean="0"/>
              <a:t>‹#›</a:t>
            </a:fld>
            <a:endParaRPr kumimoji="1" lang="zh-CN" altLang="en-US"/>
          </a:p>
        </p:txBody>
      </p:sp>
    </p:spTree>
    <p:extLst>
      <p:ext uri="{BB962C8B-B14F-4D97-AF65-F5344CB8AC3E}">
        <p14:creationId xmlns:p14="http://schemas.microsoft.com/office/powerpoint/2010/main" val="764965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cloud.docker.com/"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Users\Administrator\Desktop\deep-web-06-1920x1080.jpg"/>
          <p:cNvPicPr>
            <a:picLocks noChangeAspect="1" noChangeArrowheads="1"/>
          </p:cNvPicPr>
          <p:nvPr/>
        </p:nvPicPr>
        <p:blipFill>
          <a:blip r:embed="rId2" cstate="print"/>
          <a:srcRect/>
          <a:stretch>
            <a:fillRect/>
          </a:stretch>
        </p:blipFill>
        <p:spPr bwMode="auto">
          <a:xfrm>
            <a:off x="0" y="-1"/>
            <a:ext cx="12192000" cy="6857999"/>
          </a:xfrm>
          <a:prstGeom prst="rect">
            <a:avLst/>
          </a:prstGeom>
          <a:noFill/>
        </p:spPr>
      </p:pic>
      <p:sp>
        <p:nvSpPr>
          <p:cNvPr id="9" name="矩形 8"/>
          <p:cNvSpPr/>
          <p:nvPr/>
        </p:nvSpPr>
        <p:spPr>
          <a:xfrm>
            <a:off x="0" y="2084850"/>
            <a:ext cx="12192000" cy="2304257"/>
          </a:xfrm>
          <a:prstGeom prst="rect">
            <a:avLst/>
          </a:prstGeom>
          <a:solidFill>
            <a:schemeClr val="bg1">
              <a:alpha val="3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8800" b="1" spc="400" dirty="0">
              <a:latin typeface="微软雅黑" panose="020B0503020204020204" pitchFamily="34" charset="-122"/>
              <a:ea typeface="微软雅黑" panose="020B0503020204020204" pitchFamily="34" charset="-122"/>
            </a:endParaRPr>
          </a:p>
        </p:txBody>
      </p:sp>
      <p:sp>
        <p:nvSpPr>
          <p:cNvPr id="10" name="标题 1"/>
          <p:cNvSpPr txBox="1">
            <a:spLocks/>
          </p:cNvSpPr>
          <p:nvPr/>
        </p:nvSpPr>
        <p:spPr>
          <a:xfrm>
            <a:off x="914400" y="2088250"/>
            <a:ext cx="10363200" cy="2283685"/>
          </a:xfrm>
          <a:prstGeom prst="rect">
            <a:avLst/>
          </a:prstGeom>
        </p:spPr>
        <p:txBody>
          <a:bodyPr vert="horz" lIns="121920" tIns="60960" rIns="121920" bIns="60960" rtlCol="0" anchor="ctr">
            <a:normAutofit fontScale="92500"/>
          </a:bodyPr>
          <a:lstStyle/>
          <a:p>
            <a:pPr algn="ctr">
              <a:lnSpc>
                <a:spcPct val="120000"/>
              </a:lnSpc>
              <a:spcBef>
                <a:spcPct val="0"/>
              </a:spcBef>
              <a:spcAft>
                <a:spcPts val="800"/>
              </a:spcAft>
              <a:defRPr/>
            </a:pPr>
            <a:r>
              <a:rPr lang="zh-CN" altLang="en-US" sz="6933" dirty="0">
                <a:solidFill>
                  <a:schemeClr val="bg1"/>
                </a:solidFill>
                <a:latin typeface="黑体" pitchFamily="49" charset="-122"/>
                <a:ea typeface="黑体" pitchFamily="49" charset="-122"/>
                <a:cs typeface="+mj-cs"/>
              </a:rPr>
              <a:t>云计算原理与实践</a:t>
            </a:r>
            <a:br>
              <a:rPr lang="en-US" altLang="zh-CN" sz="5867" dirty="0">
                <a:solidFill>
                  <a:schemeClr val="bg1"/>
                </a:solidFill>
                <a:latin typeface="黑体" pitchFamily="49" charset="-122"/>
                <a:ea typeface="黑体" pitchFamily="49" charset="-122"/>
                <a:cs typeface="+mj-cs"/>
              </a:rPr>
            </a:br>
            <a:r>
              <a:rPr lang="en-US" altLang="zh-CN" sz="4400" dirty="0">
                <a:solidFill>
                  <a:schemeClr val="bg1"/>
                </a:solidFill>
                <a:latin typeface="+mj-lt"/>
                <a:ea typeface="+mj-ea"/>
                <a:cs typeface="+mj-cs"/>
              </a:rPr>
              <a:t>Principles and Practice of Cloud Computing</a:t>
            </a:r>
          </a:p>
        </p:txBody>
      </p:sp>
    </p:spTree>
    <p:extLst>
      <p:ext uri="{BB962C8B-B14F-4D97-AF65-F5344CB8AC3E}">
        <p14:creationId xmlns:p14="http://schemas.microsoft.com/office/powerpoint/2010/main" val="1855135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10.1.2</a:t>
            </a:r>
            <a:r>
              <a:rPr lang="zh-CN" altLang="en-US" dirty="0"/>
              <a:t>  </a:t>
            </a:r>
            <a:r>
              <a:rPr lang="zh-CN" altLang="zh-CN" dirty="0"/>
              <a:t>从软件到云件的变迁</a:t>
            </a:r>
            <a:r>
              <a:rPr lang="zh-CN" altLang="zh-CN" dirty="0">
                <a:effectLst/>
              </a:rPr>
              <a:t> </a:t>
            </a:r>
            <a:endParaRPr lang="zh-CN" altLang="en-US" dirty="0"/>
          </a:p>
        </p:txBody>
      </p:sp>
      <p:sp>
        <p:nvSpPr>
          <p:cNvPr id="3" name="内容占位符 2"/>
          <p:cNvSpPr>
            <a:spLocks noGrp="1"/>
          </p:cNvSpPr>
          <p:nvPr>
            <p:ph idx="1"/>
          </p:nvPr>
        </p:nvSpPr>
        <p:spPr>
          <a:xfrm>
            <a:off x="609600" y="1600201"/>
            <a:ext cx="10972800" cy="4709119"/>
          </a:xfrm>
        </p:spPr>
        <p:txBody>
          <a:bodyPr>
            <a:normAutofit lnSpcReduction="10000"/>
          </a:bodyPr>
          <a:lstStyle/>
          <a:p>
            <a:pPr>
              <a:buNone/>
            </a:pPr>
            <a:r>
              <a:rPr lang="en-US" altLang="zh-CN" sz="3200" dirty="0"/>
              <a:t>4</a:t>
            </a:r>
            <a:r>
              <a:rPr lang="zh-CN" altLang="en-US" sz="3200" dirty="0"/>
              <a:t>．</a:t>
            </a:r>
            <a:r>
              <a:rPr lang="en-US" altLang="zh-CN" dirty="0"/>
              <a:t> SaaS</a:t>
            </a:r>
            <a:r>
              <a:rPr lang="zh-CN" altLang="zh-CN" dirty="0"/>
              <a:t>软件架构</a:t>
            </a:r>
            <a:r>
              <a:rPr lang="zh-CN" altLang="zh-CN" dirty="0">
                <a:effectLst/>
              </a:rPr>
              <a:t> </a:t>
            </a:r>
            <a:endParaRPr lang="en-US" altLang="zh-CN" dirty="0"/>
          </a:p>
          <a:p>
            <a:r>
              <a:rPr lang="zh-CN" altLang="zh-CN" dirty="0"/>
              <a:t>在</a:t>
            </a:r>
            <a:r>
              <a:rPr lang="en-US" altLang="zh-CN" dirty="0"/>
              <a:t>SaaS</a:t>
            </a:r>
            <a:r>
              <a:rPr lang="zh-CN" altLang="zh-CN" dirty="0"/>
              <a:t>模式中，软件服务商将应用软件部署在云端服务器上，客户根据自身的实际需求通过网络按需购买软件服务商提供的软件服务并支付相应的费用。</a:t>
            </a:r>
            <a:r>
              <a:rPr lang="en-US" altLang="zh-CN" dirty="0"/>
              <a:t>SaaS</a:t>
            </a:r>
            <a:r>
              <a:rPr lang="zh-CN" altLang="zh-CN" dirty="0"/>
              <a:t>提供商为企业搭建信息化所需的所有网络基础设施及软件、硬件运作平台，并负责前期实施、后期维护等一系列服务，企业无需再购买软硬件、建设机房、招聘</a:t>
            </a:r>
            <a:r>
              <a:rPr lang="en-US" altLang="zh-CN" dirty="0"/>
              <a:t>IT</a:t>
            </a:r>
            <a:r>
              <a:rPr lang="zh-CN" altLang="zh-CN" dirty="0"/>
              <a:t>人员，即可通过互联网使用信息系统。</a:t>
            </a:r>
            <a:endParaRPr lang="en-US" altLang="zh-CN" dirty="0"/>
          </a:p>
          <a:p>
            <a:r>
              <a:rPr lang="en-US" altLang="zh-CN" dirty="0"/>
              <a:t>SaaS</a:t>
            </a:r>
            <a:r>
              <a:rPr lang="zh-CN" altLang="zh-CN" dirty="0"/>
              <a:t>架构有以下优点</a:t>
            </a:r>
            <a:r>
              <a:rPr lang="zh-CN" altLang="en-US" dirty="0"/>
              <a:t>：</a:t>
            </a:r>
            <a:endParaRPr lang="zh-CN" altLang="zh-CN" dirty="0"/>
          </a:p>
          <a:p>
            <a:pPr marL="0" indent="0">
              <a:buNone/>
            </a:pPr>
            <a:r>
              <a:rPr lang="zh-CN" altLang="zh-CN" dirty="0"/>
              <a:t>（</a:t>
            </a:r>
            <a:r>
              <a:rPr lang="en-US" altLang="zh-CN" dirty="0"/>
              <a:t>1</a:t>
            </a:r>
            <a:r>
              <a:rPr lang="zh-CN" altLang="zh-CN" dirty="0"/>
              <a:t>）软件复用，动态资源。</a:t>
            </a:r>
            <a:endParaRPr lang="en-US" altLang="zh-CN" dirty="0"/>
          </a:p>
          <a:p>
            <a:pPr marL="0" indent="0">
              <a:buNone/>
            </a:pPr>
            <a:r>
              <a:rPr lang="zh-CN" altLang="zh-CN" dirty="0"/>
              <a:t>（</a:t>
            </a:r>
            <a:r>
              <a:rPr lang="en-US" altLang="zh-CN" dirty="0"/>
              <a:t>2</a:t>
            </a:r>
            <a:r>
              <a:rPr lang="zh-CN" altLang="zh-CN" dirty="0"/>
              <a:t>）按需付费，成本低廉</a:t>
            </a:r>
            <a:r>
              <a:rPr lang="zh-CN" altLang="en-US" dirty="0"/>
              <a:t>。</a:t>
            </a:r>
            <a:endParaRPr lang="en-US" altLang="zh-CN" dirty="0"/>
          </a:p>
          <a:p>
            <a:pPr marL="0" indent="0">
              <a:buNone/>
            </a:pPr>
            <a:r>
              <a:rPr lang="zh-CN" altLang="zh-CN" dirty="0"/>
              <a:t>（</a:t>
            </a:r>
            <a:r>
              <a:rPr lang="en-US" altLang="zh-CN" dirty="0"/>
              <a:t>3</a:t>
            </a:r>
            <a:r>
              <a:rPr lang="zh-CN" altLang="zh-CN" dirty="0"/>
              <a:t>）快速部署，统一运维。</a:t>
            </a:r>
          </a:p>
        </p:txBody>
      </p:sp>
    </p:spTree>
    <p:extLst>
      <p:ext uri="{BB962C8B-B14F-4D97-AF65-F5344CB8AC3E}">
        <p14:creationId xmlns:p14="http://schemas.microsoft.com/office/powerpoint/2010/main" val="1310051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10.1.2</a:t>
            </a:r>
            <a:r>
              <a:rPr lang="zh-CN" altLang="en-US" dirty="0"/>
              <a:t>  </a:t>
            </a:r>
            <a:r>
              <a:rPr lang="zh-CN" altLang="zh-CN" dirty="0"/>
              <a:t>从软件到云件的变迁</a:t>
            </a:r>
            <a:r>
              <a:rPr lang="zh-CN" altLang="zh-CN" dirty="0">
                <a:effectLst/>
              </a:rPr>
              <a:t> </a:t>
            </a:r>
            <a:endParaRPr lang="zh-CN" altLang="en-US" dirty="0"/>
          </a:p>
        </p:txBody>
      </p:sp>
      <p:sp>
        <p:nvSpPr>
          <p:cNvPr id="3" name="内容占位符 2"/>
          <p:cNvSpPr>
            <a:spLocks noGrp="1"/>
          </p:cNvSpPr>
          <p:nvPr>
            <p:ph idx="1"/>
          </p:nvPr>
        </p:nvSpPr>
        <p:spPr>
          <a:xfrm>
            <a:off x="609600" y="1600201"/>
            <a:ext cx="5936166" cy="4709119"/>
          </a:xfrm>
        </p:spPr>
        <p:txBody>
          <a:bodyPr>
            <a:normAutofit/>
          </a:bodyPr>
          <a:lstStyle/>
          <a:p>
            <a:pPr>
              <a:buNone/>
            </a:pPr>
            <a:r>
              <a:rPr lang="en-US" altLang="zh-CN" sz="3200" dirty="0"/>
              <a:t>5</a:t>
            </a:r>
            <a:r>
              <a:rPr lang="zh-CN" altLang="en-US" sz="3200" dirty="0"/>
              <a:t>．</a:t>
            </a:r>
            <a:r>
              <a:rPr lang="zh-CN" altLang="zh-CN" dirty="0"/>
              <a:t>云件架构</a:t>
            </a:r>
            <a:r>
              <a:rPr lang="zh-CN" altLang="zh-CN" dirty="0">
                <a:effectLst/>
              </a:rPr>
              <a:t> </a:t>
            </a:r>
            <a:endParaRPr lang="en-US" altLang="zh-CN" dirty="0"/>
          </a:p>
          <a:p>
            <a:r>
              <a:rPr lang="zh-CN" altLang="zh-CN" dirty="0"/>
              <a:t>云件是一种将运行环境全部置于</a:t>
            </a:r>
            <a:r>
              <a:rPr lang="zh-CN" altLang="zh-CN" dirty="0">
                <a:solidFill>
                  <a:srgbClr val="C00000"/>
                </a:solidFill>
              </a:rPr>
              <a:t>云端</a:t>
            </a:r>
            <a:r>
              <a:rPr lang="zh-CN" altLang="zh-CN" dirty="0"/>
              <a:t>的模式，也属于</a:t>
            </a:r>
            <a:r>
              <a:rPr lang="en-US" altLang="zh-CN" dirty="0"/>
              <a:t>SaaS</a:t>
            </a:r>
            <a:r>
              <a:rPr lang="zh-CN" altLang="zh-CN" dirty="0"/>
              <a:t>的一种服务方式，主要通过互联网技术使用云端的服务。</a:t>
            </a:r>
            <a:endParaRPr lang="en-US" altLang="zh-CN" dirty="0"/>
          </a:p>
          <a:p>
            <a:r>
              <a:rPr lang="zh-CN" altLang="zh-CN" dirty="0"/>
              <a:t>云件是未来互联网和云计算环境下软件的发展方向之一，也是目前研究软件演化和软件工程的关键。</a:t>
            </a:r>
          </a:p>
        </p:txBody>
      </p:sp>
      <p:pic>
        <p:nvPicPr>
          <p:cNvPr id="5" name="图片 4" descr="..\18-0551(5.25)\1001.tif">
            <a:extLst>
              <a:ext uri="{FF2B5EF4-FFF2-40B4-BE49-F238E27FC236}">
                <a16:creationId xmlns:a16="http://schemas.microsoft.com/office/drawing/2014/main" id="{FD12EC7E-CFE6-0142-9542-7E45B6E0C56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805657" y="2132138"/>
            <a:ext cx="1679865" cy="3409346"/>
          </a:xfrm>
          <a:prstGeom prst="rect">
            <a:avLst/>
          </a:prstGeom>
          <a:noFill/>
          <a:ln>
            <a:noFill/>
          </a:ln>
        </p:spPr>
      </p:pic>
    </p:spTree>
    <p:extLst>
      <p:ext uri="{BB962C8B-B14F-4D97-AF65-F5344CB8AC3E}">
        <p14:creationId xmlns:p14="http://schemas.microsoft.com/office/powerpoint/2010/main" val="883506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10.1.2</a:t>
            </a:r>
            <a:r>
              <a:rPr lang="zh-CN" altLang="en-US" dirty="0"/>
              <a:t>  </a:t>
            </a:r>
            <a:r>
              <a:rPr lang="zh-CN" altLang="zh-CN" dirty="0"/>
              <a:t>从软件到云件的变迁</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pPr>
              <a:buNone/>
            </a:pPr>
            <a:r>
              <a:rPr lang="en-US" altLang="zh-CN" sz="3200" dirty="0"/>
              <a:t>5</a:t>
            </a:r>
            <a:r>
              <a:rPr lang="zh-CN" altLang="en-US" sz="3200" dirty="0"/>
              <a:t>．</a:t>
            </a:r>
            <a:r>
              <a:rPr lang="zh-CN" altLang="zh-CN" dirty="0"/>
              <a:t>云件架构</a:t>
            </a:r>
            <a:r>
              <a:rPr lang="zh-CN" altLang="zh-CN" dirty="0">
                <a:effectLst/>
              </a:rPr>
              <a:t> </a:t>
            </a:r>
            <a:endParaRPr lang="en-US" altLang="zh-CN" dirty="0"/>
          </a:p>
          <a:p>
            <a:pPr marL="0" indent="0">
              <a:buNone/>
            </a:pPr>
            <a:r>
              <a:rPr lang="zh-CN" altLang="zh-CN" dirty="0"/>
              <a:t>云件的形态主要有以下几个特性</a:t>
            </a:r>
            <a:r>
              <a:rPr lang="zh-CN" altLang="en-US" dirty="0"/>
              <a:t>：</a:t>
            </a:r>
            <a:endParaRPr lang="en-US" altLang="zh-CN" dirty="0"/>
          </a:p>
          <a:p>
            <a:pPr marL="0" indent="0">
              <a:buNone/>
            </a:pPr>
            <a:r>
              <a:rPr lang="zh-CN" altLang="zh-CN" dirty="0"/>
              <a:t>（</a:t>
            </a:r>
            <a:r>
              <a:rPr lang="en-US" altLang="zh-CN" dirty="0"/>
              <a:t>1</a:t>
            </a:r>
            <a:r>
              <a:rPr lang="zh-CN" altLang="zh-CN" dirty="0"/>
              <a:t>）云件主体在云端运行。</a:t>
            </a:r>
          </a:p>
          <a:p>
            <a:pPr marL="0" indent="0">
              <a:buNone/>
            </a:pPr>
            <a:r>
              <a:rPr lang="zh-CN" altLang="zh-CN" dirty="0"/>
              <a:t>（</a:t>
            </a:r>
            <a:r>
              <a:rPr lang="en-US" altLang="zh-CN" dirty="0"/>
              <a:t>2</a:t>
            </a:r>
            <a:r>
              <a:rPr lang="zh-CN" altLang="zh-CN" dirty="0"/>
              <a:t>）按需资源分配。</a:t>
            </a:r>
            <a:endParaRPr lang="en-US" altLang="zh-CN" dirty="0"/>
          </a:p>
          <a:p>
            <a:pPr marL="0" indent="0">
              <a:buNone/>
            </a:pPr>
            <a:r>
              <a:rPr lang="zh-CN" altLang="zh-CN" dirty="0"/>
              <a:t>（</a:t>
            </a:r>
            <a:r>
              <a:rPr lang="en-US" altLang="zh-CN" dirty="0"/>
              <a:t>3</a:t>
            </a:r>
            <a:r>
              <a:rPr lang="zh-CN" altLang="zh-CN" dirty="0"/>
              <a:t>）云端渲染，终端显示。</a:t>
            </a:r>
            <a:endParaRPr lang="en-US" altLang="zh-CN" dirty="0"/>
          </a:p>
          <a:p>
            <a:pPr marL="0" indent="0">
              <a:buNone/>
            </a:pPr>
            <a:r>
              <a:rPr lang="zh-CN" altLang="zh-CN" dirty="0"/>
              <a:t>（</a:t>
            </a:r>
            <a:r>
              <a:rPr lang="en-US" altLang="zh-CN" dirty="0"/>
              <a:t>4</a:t>
            </a:r>
            <a:r>
              <a:rPr lang="zh-CN" altLang="zh-CN" dirty="0"/>
              <a:t>）无需安装，快速启动。</a:t>
            </a:r>
            <a:endParaRPr lang="en-US" altLang="zh-CN" dirty="0"/>
          </a:p>
          <a:p>
            <a:pPr marL="0" indent="0">
              <a:buNone/>
            </a:pPr>
            <a:r>
              <a:rPr lang="zh-CN" altLang="zh-CN" dirty="0"/>
              <a:t>（</a:t>
            </a:r>
            <a:r>
              <a:rPr lang="en-US" altLang="zh-CN" dirty="0"/>
              <a:t>5</a:t>
            </a:r>
            <a:r>
              <a:rPr lang="zh-CN" altLang="zh-CN" dirty="0"/>
              <a:t>）通过网络交付。</a:t>
            </a:r>
            <a:endParaRPr lang="en-US" altLang="zh-CN" dirty="0"/>
          </a:p>
          <a:p>
            <a:pPr marL="0" indent="0">
              <a:buNone/>
            </a:pPr>
            <a:r>
              <a:rPr lang="zh-CN" altLang="zh-CN" dirty="0"/>
              <a:t>（</a:t>
            </a:r>
            <a:r>
              <a:rPr lang="en-US" altLang="zh-CN" dirty="0"/>
              <a:t>6</a:t>
            </a:r>
            <a:r>
              <a:rPr lang="zh-CN" altLang="zh-CN" dirty="0"/>
              <a:t>）统一交互平台。</a:t>
            </a:r>
          </a:p>
          <a:p>
            <a:pPr marL="0" indent="0">
              <a:buNone/>
            </a:pPr>
            <a:r>
              <a:rPr lang="zh-CN" altLang="zh-CN" dirty="0"/>
              <a:t>（</a:t>
            </a:r>
            <a:r>
              <a:rPr lang="en-US" altLang="zh-CN" dirty="0"/>
              <a:t>7</a:t>
            </a:r>
            <a:r>
              <a:rPr lang="zh-CN" altLang="zh-CN" dirty="0"/>
              <a:t>）文件透明传输。</a:t>
            </a:r>
          </a:p>
        </p:txBody>
      </p:sp>
    </p:spTree>
    <p:extLst>
      <p:ext uri="{BB962C8B-B14F-4D97-AF65-F5344CB8AC3E}">
        <p14:creationId xmlns:p14="http://schemas.microsoft.com/office/powerpoint/2010/main" val="1407887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10.1.2</a:t>
            </a:r>
            <a:r>
              <a:rPr lang="zh-CN" altLang="en-US" dirty="0"/>
              <a:t>  </a:t>
            </a:r>
            <a:r>
              <a:rPr lang="zh-CN" altLang="zh-CN" dirty="0"/>
              <a:t>从软件到云件的变迁</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pPr>
              <a:buNone/>
            </a:pPr>
            <a:r>
              <a:rPr lang="en-US" altLang="zh-CN" sz="3200" dirty="0"/>
              <a:t>5</a:t>
            </a:r>
            <a:r>
              <a:rPr lang="zh-CN" altLang="en-US" sz="3200" dirty="0"/>
              <a:t>．</a:t>
            </a:r>
            <a:r>
              <a:rPr lang="zh-CN" altLang="zh-CN" dirty="0"/>
              <a:t>云件架构</a:t>
            </a:r>
            <a:r>
              <a:rPr lang="zh-CN" altLang="zh-CN" dirty="0">
                <a:effectLst/>
              </a:rPr>
              <a:t> </a:t>
            </a:r>
            <a:endParaRPr lang="en-US" altLang="zh-CN" dirty="0"/>
          </a:p>
        </p:txBody>
      </p:sp>
      <p:graphicFrame>
        <p:nvGraphicFramePr>
          <p:cNvPr id="4" name="表格 3">
            <a:extLst>
              <a:ext uri="{FF2B5EF4-FFF2-40B4-BE49-F238E27FC236}">
                <a16:creationId xmlns:a16="http://schemas.microsoft.com/office/drawing/2014/main" id="{897424B3-8F6F-AC41-AC0E-7C54EA1BC62B}"/>
              </a:ext>
            </a:extLst>
          </p:cNvPr>
          <p:cNvGraphicFramePr>
            <a:graphicFrameLocks noGrp="1"/>
          </p:cNvGraphicFramePr>
          <p:nvPr>
            <p:extLst>
              <p:ext uri="{D42A27DB-BD31-4B8C-83A1-F6EECF244321}">
                <p14:modId xmlns:p14="http://schemas.microsoft.com/office/powerpoint/2010/main" val="1248846338"/>
              </p:ext>
            </p:extLst>
          </p:nvPr>
        </p:nvGraphicFramePr>
        <p:xfrm>
          <a:off x="2329723" y="2700410"/>
          <a:ext cx="7838845" cy="2599188"/>
        </p:xfrm>
        <a:graphic>
          <a:graphicData uri="http://schemas.openxmlformats.org/drawingml/2006/table">
            <a:tbl>
              <a:tblPr>
                <a:tableStyleId>{5C22544A-7EE6-4342-B048-85BDC9FD1C3A}</a:tableStyleId>
              </a:tblPr>
              <a:tblGrid>
                <a:gridCol w="2379617">
                  <a:extLst>
                    <a:ext uri="{9D8B030D-6E8A-4147-A177-3AD203B41FA5}">
                      <a16:colId xmlns:a16="http://schemas.microsoft.com/office/drawing/2014/main" val="378692001"/>
                    </a:ext>
                  </a:extLst>
                </a:gridCol>
                <a:gridCol w="2679483">
                  <a:extLst>
                    <a:ext uri="{9D8B030D-6E8A-4147-A177-3AD203B41FA5}">
                      <a16:colId xmlns:a16="http://schemas.microsoft.com/office/drawing/2014/main" val="2187248652"/>
                    </a:ext>
                  </a:extLst>
                </a:gridCol>
                <a:gridCol w="2779745">
                  <a:extLst>
                    <a:ext uri="{9D8B030D-6E8A-4147-A177-3AD203B41FA5}">
                      <a16:colId xmlns:a16="http://schemas.microsoft.com/office/drawing/2014/main" val="2354256145"/>
                    </a:ext>
                  </a:extLst>
                </a:gridCol>
              </a:tblGrid>
              <a:tr h="433198">
                <a:tc>
                  <a:txBody>
                    <a:bodyPr/>
                    <a:lstStyle/>
                    <a:p>
                      <a:pPr indent="254000" algn="ctr">
                        <a:spcBef>
                          <a:spcPts val="310"/>
                        </a:spcBef>
                        <a:spcAft>
                          <a:spcPts val="310"/>
                        </a:spcAft>
                      </a:pPr>
                      <a:r>
                        <a:rPr lang="en-US" sz="1800" kern="100" dirty="0">
                          <a:effectLst/>
                        </a:rPr>
                        <a:t> </a:t>
                      </a:r>
                      <a:endParaRPr lang="zh-CN" sz="1800" dirty="0">
                        <a:effectLst/>
                        <a:latin typeface="Arial" panose="020B0604020202020204" pitchFamily="34" charset="0"/>
                        <a:ea typeface="黑体" panose="02010609060101010101" pitchFamily="49" charset="-122"/>
                      </a:endParaRPr>
                    </a:p>
                  </a:txBody>
                  <a:tcPr marL="68580" marR="68580" marT="0" marB="0" anchor="ctr"/>
                </a:tc>
                <a:tc>
                  <a:txBody>
                    <a:bodyPr/>
                    <a:lstStyle/>
                    <a:p>
                      <a:pPr indent="254000" algn="ctr">
                        <a:spcBef>
                          <a:spcPts val="310"/>
                        </a:spcBef>
                        <a:spcAft>
                          <a:spcPts val="310"/>
                        </a:spcAft>
                      </a:pPr>
                      <a:r>
                        <a:rPr lang="zh-CN" sz="1800" kern="100" dirty="0">
                          <a:effectLst/>
                        </a:rPr>
                        <a:t>云件</a:t>
                      </a:r>
                      <a:endParaRPr lang="zh-CN" sz="1800" dirty="0">
                        <a:effectLst/>
                        <a:latin typeface="Arial" panose="020B0604020202020204" pitchFamily="34" charset="0"/>
                        <a:ea typeface="黑体" panose="02010609060101010101" pitchFamily="49" charset="-122"/>
                      </a:endParaRPr>
                    </a:p>
                  </a:txBody>
                  <a:tcPr marL="68580" marR="68580" marT="0" marB="0" anchor="ctr"/>
                </a:tc>
                <a:tc>
                  <a:txBody>
                    <a:bodyPr/>
                    <a:lstStyle/>
                    <a:p>
                      <a:pPr indent="254000" algn="ctr">
                        <a:spcBef>
                          <a:spcPts val="310"/>
                        </a:spcBef>
                        <a:spcAft>
                          <a:spcPts val="310"/>
                        </a:spcAft>
                      </a:pPr>
                      <a:r>
                        <a:rPr lang="en-US" sz="1800" kern="100">
                          <a:effectLst/>
                        </a:rPr>
                        <a:t>Web</a:t>
                      </a:r>
                      <a:r>
                        <a:rPr lang="zh-CN" sz="1800" kern="100">
                          <a:effectLst/>
                        </a:rPr>
                        <a:t>应用</a:t>
                      </a:r>
                      <a:endParaRPr lang="zh-CN" sz="180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2920633134"/>
                  </a:ext>
                </a:extLst>
              </a:tr>
              <a:tr h="433198">
                <a:tc>
                  <a:txBody>
                    <a:bodyPr/>
                    <a:lstStyle/>
                    <a:p>
                      <a:pPr indent="254000" algn="ctr">
                        <a:spcBef>
                          <a:spcPts val="310"/>
                        </a:spcBef>
                        <a:spcAft>
                          <a:spcPts val="310"/>
                        </a:spcAft>
                      </a:pPr>
                      <a:r>
                        <a:rPr lang="zh-CN" sz="1800" kern="100" dirty="0">
                          <a:effectLst/>
                        </a:rPr>
                        <a:t>计算位置</a:t>
                      </a:r>
                      <a:endParaRPr lang="zh-CN" sz="1800" dirty="0">
                        <a:effectLst/>
                        <a:latin typeface="Times New Roman" panose="02020603050405020304" pitchFamily="18" charset="0"/>
                        <a:ea typeface="方正宋一简体"/>
                      </a:endParaRPr>
                    </a:p>
                  </a:txBody>
                  <a:tcPr marL="68580" marR="68580" marT="0" marB="0" anchor="ctr"/>
                </a:tc>
                <a:tc>
                  <a:txBody>
                    <a:bodyPr/>
                    <a:lstStyle/>
                    <a:p>
                      <a:pPr indent="254000" algn="ctr">
                        <a:spcBef>
                          <a:spcPts val="310"/>
                        </a:spcBef>
                        <a:spcAft>
                          <a:spcPts val="310"/>
                        </a:spcAft>
                      </a:pPr>
                      <a:r>
                        <a:rPr lang="zh-CN" sz="1800" kern="100">
                          <a:effectLst/>
                        </a:rPr>
                        <a:t>全云端计算</a:t>
                      </a:r>
                      <a:endParaRPr lang="zh-CN" sz="1800">
                        <a:effectLst/>
                        <a:latin typeface="Times New Roman" panose="02020603050405020304" pitchFamily="18" charset="0"/>
                        <a:ea typeface="方正宋一简体"/>
                      </a:endParaRPr>
                    </a:p>
                  </a:txBody>
                  <a:tcPr marL="68580" marR="68580" marT="0" marB="0" anchor="ctr"/>
                </a:tc>
                <a:tc>
                  <a:txBody>
                    <a:bodyPr/>
                    <a:lstStyle/>
                    <a:p>
                      <a:pPr indent="254000" algn="ctr">
                        <a:spcBef>
                          <a:spcPts val="310"/>
                        </a:spcBef>
                        <a:spcAft>
                          <a:spcPts val="310"/>
                        </a:spcAft>
                      </a:pPr>
                      <a:r>
                        <a:rPr lang="zh-CN" sz="1800" kern="100">
                          <a:effectLst/>
                        </a:rPr>
                        <a:t>终端辅助计算</a:t>
                      </a:r>
                      <a:endParaRPr lang="zh-CN" sz="1800">
                        <a:effectLst/>
                        <a:latin typeface="Times New Roman" panose="02020603050405020304" pitchFamily="18" charset="0"/>
                        <a:ea typeface="方正宋一简体"/>
                      </a:endParaRPr>
                    </a:p>
                  </a:txBody>
                  <a:tcPr marL="68580" marR="68580" marT="0" marB="0" anchor="ctr"/>
                </a:tc>
                <a:extLst>
                  <a:ext uri="{0D108BD9-81ED-4DB2-BD59-A6C34878D82A}">
                    <a16:rowId xmlns:a16="http://schemas.microsoft.com/office/drawing/2014/main" val="333471027"/>
                  </a:ext>
                </a:extLst>
              </a:tr>
              <a:tr h="433198">
                <a:tc>
                  <a:txBody>
                    <a:bodyPr/>
                    <a:lstStyle/>
                    <a:p>
                      <a:pPr indent="254000" algn="ctr">
                        <a:spcBef>
                          <a:spcPts val="310"/>
                        </a:spcBef>
                        <a:spcAft>
                          <a:spcPts val="310"/>
                        </a:spcAft>
                      </a:pPr>
                      <a:r>
                        <a:rPr lang="zh-CN" sz="1800" kern="100">
                          <a:effectLst/>
                        </a:rPr>
                        <a:t>应用输出</a:t>
                      </a:r>
                      <a:endParaRPr lang="zh-CN" sz="1800">
                        <a:effectLst/>
                        <a:latin typeface="Times New Roman" panose="02020603050405020304" pitchFamily="18" charset="0"/>
                        <a:ea typeface="方正宋一简体"/>
                      </a:endParaRPr>
                    </a:p>
                  </a:txBody>
                  <a:tcPr marL="68580" marR="68580" marT="0" marB="0" anchor="ctr"/>
                </a:tc>
                <a:tc>
                  <a:txBody>
                    <a:bodyPr/>
                    <a:lstStyle/>
                    <a:p>
                      <a:pPr indent="254000" algn="ctr">
                        <a:spcBef>
                          <a:spcPts val="310"/>
                        </a:spcBef>
                        <a:spcAft>
                          <a:spcPts val="310"/>
                        </a:spcAft>
                      </a:pPr>
                      <a:r>
                        <a:rPr lang="zh-CN" sz="1800" kern="100">
                          <a:effectLst/>
                        </a:rPr>
                        <a:t>窗口交互图像</a:t>
                      </a:r>
                      <a:endParaRPr lang="zh-CN" sz="1800">
                        <a:effectLst/>
                        <a:latin typeface="Times New Roman" panose="02020603050405020304" pitchFamily="18" charset="0"/>
                        <a:ea typeface="方正宋一简体"/>
                      </a:endParaRPr>
                    </a:p>
                  </a:txBody>
                  <a:tcPr marL="68580" marR="68580" marT="0" marB="0" anchor="ctr"/>
                </a:tc>
                <a:tc>
                  <a:txBody>
                    <a:bodyPr/>
                    <a:lstStyle/>
                    <a:p>
                      <a:pPr indent="254000" algn="ctr">
                        <a:spcBef>
                          <a:spcPts val="310"/>
                        </a:spcBef>
                        <a:spcAft>
                          <a:spcPts val="310"/>
                        </a:spcAft>
                      </a:pPr>
                      <a:r>
                        <a:rPr lang="en-US" sz="1800" kern="100">
                          <a:effectLst/>
                        </a:rPr>
                        <a:t>HTML</a:t>
                      </a:r>
                      <a:r>
                        <a:rPr lang="zh-CN" sz="1800" kern="100">
                          <a:effectLst/>
                        </a:rPr>
                        <a:t>、</a:t>
                      </a:r>
                      <a:r>
                        <a:rPr lang="en-US" sz="1800" kern="100">
                          <a:effectLst/>
                        </a:rPr>
                        <a:t>CSS</a:t>
                      </a:r>
                      <a:r>
                        <a:rPr lang="zh-CN" sz="1800" kern="100">
                          <a:effectLst/>
                        </a:rPr>
                        <a:t>等</a:t>
                      </a:r>
                      <a:endParaRPr lang="zh-CN" sz="1800">
                        <a:effectLst/>
                        <a:latin typeface="Times New Roman" panose="02020603050405020304" pitchFamily="18" charset="0"/>
                        <a:ea typeface="方正宋一简体"/>
                      </a:endParaRPr>
                    </a:p>
                  </a:txBody>
                  <a:tcPr marL="68580" marR="68580" marT="0" marB="0" anchor="ctr"/>
                </a:tc>
                <a:extLst>
                  <a:ext uri="{0D108BD9-81ED-4DB2-BD59-A6C34878D82A}">
                    <a16:rowId xmlns:a16="http://schemas.microsoft.com/office/drawing/2014/main" val="1149885154"/>
                  </a:ext>
                </a:extLst>
              </a:tr>
              <a:tr h="433198">
                <a:tc>
                  <a:txBody>
                    <a:bodyPr/>
                    <a:lstStyle/>
                    <a:p>
                      <a:pPr indent="254000" algn="ctr">
                        <a:spcBef>
                          <a:spcPts val="310"/>
                        </a:spcBef>
                        <a:spcAft>
                          <a:spcPts val="310"/>
                        </a:spcAft>
                      </a:pPr>
                      <a:r>
                        <a:rPr lang="zh-CN" sz="1800" kern="100">
                          <a:effectLst/>
                        </a:rPr>
                        <a:t>应用输入</a:t>
                      </a:r>
                      <a:endParaRPr lang="zh-CN" sz="1800">
                        <a:effectLst/>
                        <a:latin typeface="Times New Roman" panose="02020603050405020304" pitchFamily="18" charset="0"/>
                        <a:ea typeface="方正宋一简体"/>
                      </a:endParaRPr>
                    </a:p>
                  </a:txBody>
                  <a:tcPr marL="68580" marR="68580" marT="0" marB="0" anchor="ctr"/>
                </a:tc>
                <a:tc>
                  <a:txBody>
                    <a:bodyPr/>
                    <a:lstStyle/>
                    <a:p>
                      <a:pPr indent="254000" algn="ctr">
                        <a:spcBef>
                          <a:spcPts val="310"/>
                        </a:spcBef>
                        <a:spcAft>
                          <a:spcPts val="310"/>
                        </a:spcAft>
                      </a:pPr>
                      <a:r>
                        <a:rPr lang="zh-CN" sz="1800" kern="100">
                          <a:effectLst/>
                        </a:rPr>
                        <a:t>鼠标键盘等事件</a:t>
                      </a:r>
                      <a:endParaRPr lang="zh-CN" sz="1800">
                        <a:effectLst/>
                        <a:latin typeface="Times New Roman" panose="02020603050405020304" pitchFamily="18" charset="0"/>
                        <a:ea typeface="方正宋一简体"/>
                      </a:endParaRPr>
                    </a:p>
                  </a:txBody>
                  <a:tcPr marL="68580" marR="68580" marT="0" marB="0" anchor="ctr"/>
                </a:tc>
                <a:tc>
                  <a:txBody>
                    <a:bodyPr/>
                    <a:lstStyle/>
                    <a:p>
                      <a:pPr indent="254000" algn="ctr">
                        <a:spcBef>
                          <a:spcPts val="310"/>
                        </a:spcBef>
                        <a:spcAft>
                          <a:spcPts val="310"/>
                        </a:spcAft>
                      </a:pPr>
                      <a:r>
                        <a:rPr lang="en-US" sz="1800" kern="100">
                          <a:effectLst/>
                        </a:rPr>
                        <a:t>HTTP</a:t>
                      </a:r>
                      <a:r>
                        <a:rPr lang="zh-CN" sz="1800" kern="100">
                          <a:effectLst/>
                        </a:rPr>
                        <a:t>请求</a:t>
                      </a:r>
                      <a:endParaRPr lang="zh-CN" sz="1800">
                        <a:effectLst/>
                        <a:latin typeface="Times New Roman" panose="02020603050405020304" pitchFamily="18" charset="0"/>
                        <a:ea typeface="方正宋一简体"/>
                      </a:endParaRPr>
                    </a:p>
                  </a:txBody>
                  <a:tcPr marL="68580" marR="68580" marT="0" marB="0" anchor="ctr"/>
                </a:tc>
                <a:extLst>
                  <a:ext uri="{0D108BD9-81ED-4DB2-BD59-A6C34878D82A}">
                    <a16:rowId xmlns:a16="http://schemas.microsoft.com/office/drawing/2014/main" val="3003074257"/>
                  </a:ext>
                </a:extLst>
              </a:tr>
              <a:tr h="433198">
                <a:tc>
                  <a:txBody>
                    <a:bodyPr/>
                    <a:lstStyle/>
                    <a:p>
                      <a:pPr indent="254000" algn="ctr">
                        <a:spcBef>
                          <a:spcPts val="310"/>
                        </a:spcBef>
                        <a:spcAft>
                          <a:spcPts val="310"/>
                        </a:spcAft>
                      </a:pPr>
                      <a:r>
                        <a:rPr lang="zh-CN" sz="1800" kern="100">
                          <a:effectLst/>
                        </a:rPr>
                        <a:t>数据存储</a:t>
                      </a:r>
                      <a:endParaRPr lang="zh-CN" sz="1800">
                        <a:effectLst/>
                        <a:latin typeface="Times New Roman" panose="02020603050405020304" pitchFamily="18" charset="0"/>
                        <a:ea typeface="方正宋一简体"/>
                      </a:endParaRPr>
                    </a:p>
                  </a:txBody>
                  <a:tcPr marL="68580" marR="68580" marT="0" marB="0" anchor="ctr"/>
                </a:tc>
                <a:tc>
                  <a:txBody>
                    <a:bodyPr/>
                    <a:lstStyle/>
                    <a:p>
                      <a:pPr indent="254000" algn="ctr">
                        <a:spcBef>
                          <a:spcPts val="310"/>
                        </a:spcBef>
                        <a:spcAft>
                          <a:spcPts val="310"/>
                        </a:spcAft>
                      </a:pPr>
                      <a:r>
                        <a:rPr lang="zh-CN" sz="1800" kern="100">
                          <a:effectLst/>
                        </a:rPr>
                        <a:t>全云端存储</a:t>
                      </a:r>
                      <a:endParaRPr lang="zh-CN" sz="1800">
                        <a:effectLst/>
                        <a:latin typeface="Times New Roman" panose="02020603050405020304" pitchFamily="18" charset="0"/>
                        <a:ea typeface="方正宋一简体"/>
                      </a:endParaRPr>
                    </a:p>
                  </a:txBody>
                  <a:tcPr marL="68580" marR="68580" marT="0" marB="0" anchor="ctr"/>
                </a:tc>
                <a:tc>
                  <a:txBody>
                    <a:bodyPr/>
                    <a:lstStyle/>
                    <a:p>
                      <a:pPr indent="254000" algn="ctr">
                        <a:spcBef>
                          <a:spcPts val="310"/>
                        </a:spcBef>
                        <a:spcAft>
                          <a:spcPts val="310"/>
                        </a:spcAft>
                      </a:pPr>
                      <a:r>
                        <a:rPr lang="zh-CN" sz="1800" kern="100">
                          <a:effectLst/>
                        </a:rPr>
                        <a:t>部分终端存储</a:t>
                      </a:r>
                      <a:endParaRPr lang="zh-CN" sz="1800">
                        <a:effectLst/>
                        <a:latin typeface="Times New Roman" panose="02020603050405020304" pitchFamily="18" charset="0"/>
                        <a:ea typeface="方正宋一简体"/>
                      </a:endParaRPr>
                    </a:p>
                  </a:txBody>
                  <a:tcPr marL="68580" marR="68580" marT="0" marB="0" anchor="ctr"/>
                </a:tc>
                <a:extLst>
                  <a:ext uri="{0D108BD9-81ED-4DB2-BD59-A6C34878D82A}">
                    <a16:rowId xmlns:a16="http://schemas.microsoft.com/office/drawing/2014/main" val="3353318975"/>
                  </a:ext>
                </a:extLst>
              </a:tr>
              <a:tr h="433198">
                <a:tc>
                  <a:txBody>
                    <a:bodyPr/>
                    <a:lstStyle/>
                    <a:p>
                      <a:pPr indent="254000" algn="ctr">
                        <a:spcBef>
                          <a:spcPts val="310"/>
                        </a:spcBef>
                        <a:spcAft>
                          <a:spcPts val="310"/>
                        </a:spcAft>
                      </a:pPr>
                      <a:r>
                        <a:rPr lang="zh-CN" sz="1800" kern="100">
                          <a:effectLst/>
                        </a:rPr>
                        <a:t>程序状态恢复</a:t>
                      </a:r>
                      <a:endParaRPr lang="zh-CN" sz="1800">
                        <a:effectLst/>
                        <a:latin typeface="Times New Roman" panose="02020603050405020304" pitchFamily="18" charset="0"/>
                        <a:ea typeface="方正宋一简体"/>
                      </a:endParaRPr>
                    </a:p>
                  </a:txBody>
                  <a:tcPr marL="68580" marR="68580" marT="0" marB="0" anchor="ctr"/>
                </a:tc>
                <a:tc>
                  <a:txBody>
                    <a:bodyPr/>
                    <a:lstStyle/>
                    <a:p>
                      <a:pPr indent="254000" algn="ctr">
                        <a:spcBef>
                          <a:spcPts val="310"/>
                        </a:spcBef>
                        <a:spcAft>
                          <a:spcPts val="310"/>
                        </a:spcAft>
                      </a:pPr>
                      <a:r>
                        <a:rPr lang="zh-CN" sz="1800" kern="100">
                          <a:effectLst/>
                        </a:rPr>
                        <a:t>可恢复</a:t>
                      </a:r>
                      <a:endParaRPr lang="zh-CN" sz="1800">
                        <a:effectLst/>
                        <a:latin typeface="Times New Roman" panose="02020603050405020304" pitchFamily="18" charset="0"/>
                        <a:ea typeface="方正宋一简体"/>
                      </a:endParaRPr>
                    </a:p>
                  </a:txBody>
                  <a:tcPr marL="68580" marR="68580" marT="0" marB="0" anchor="ctr"/>
                </a:tc>
                <a:tc>
                  <a:txBody>
                    <a:bodyPr/>
                    <a:lstStyle/>
                    <a:p>
                      <a:pPr indent="254000" algn="ctr">
                        <a:spcBef>
                          <a:spcPts val="310"/>
                        </a:spcBef>
                        <a:spcAft>
                          <a:spcPts val="310"/>
                        </a:spcAft>
                      </a:pPr>
                      <a:r>
                        <a:rPr lang="zh-CN" sz="1800" kern="100" dirty="0">
                          <a:effectLst/>
                        </a:rPr>
                        <a:t>不可恢复</a:t>
                      </a:r>
                      <a:endParaRPr lang="zh-CN" sz="1800" dirty="0">
                        <a:effectLst/>
                        <a:latin typeface="Times New Roman" panose="02020603050405020304" pitchFamily="18" charset="0"/>
                        <a:ea typeface="方正宋一简体"/>
                      </a:endParaRPr>
                    </a:p>
                  </a:txBody>
                  <a:tcPr marL="68580" marR="68580" marT="0" marB="0" anchor="ctr"/>
                </a:tc>
                <a:extLst>
                  <a:ext uri="{0D108BD9-81ED-4DB2-BD59-A6C34878D82A}">
                    <a16:rowId xmlns:a16="http://schemas.microsoft.com/office/drawing/2014/main" val="1480560095"/>
                  </a:ext>
                </a:extLst>
              </a:tr>
            </a:tbl>
          </a:graphicData>
        </a:graphic>
      </p:graphicFrame>
      <p:sp>
        <p:nvSpPr>
          <p:cNvPr id="5" name="文本框 4">
            <a:extLst>
              <a:ext uri="{FF2B5EF4-FFF2-40B4-BE49-F238E27FC236}">
                <a16:creationId xmlns:a16="http://schemas.microsoft.com/office/drawing/2014/main" id="{D88D4CCC-4D33-EF42-9EAD-29DB35196948}"/>
              </a:ext>
            </a:extLst>
          </p:cNvPr>
          <p:cNvSpPr txBox="1"/>
          <p:nvPr/>
        </p:nvSpPr>
        <p:spPr>
          <a:xfrm>
            <a:off x="4461578" y="5739788"/>
            <a:ext cx="3268844" cy="369332"/>
          </a:xfrm>
          <a:prstGeom prst="rect">
            <a:avLst/>
          </a:prstGeom>
          <a:noFill/>
        </p:spPr>
        <p:txBody>
          <a:bodyPr wrap="none" rtlCol="0">
            <a:spAutoFit/>
          </a:bodyPr>
          <a:lstStyle/>
          <a:p>
            <a:r>
              <a:rPr lang="zh-CN" altLang="zh-CN" dirty="0"/>
              <a:t>表</a:t>
            </a:r>
            <a:r>
              <a:rPr lang="en-US" altLang="zh-CN" dirty="0"/>
              <a:t>10.1 </a:t>
            </a:r>
            <a:r>
              <a:rPr lang="en-US" altLang="zh-CN" b="1" dirty="0"/>
              <a:t> </a:t>
            </a:r>
            <a:r>
              <a:rPr lang="zh-CN" altLang="zh-CN" dirty="0"/>
              <a:t>云件和</a:t>
            </a:r>
            <a:r>
              <a:rPr lang="en-US" altLang="zh-CN" dirty="0"/>
              <a:t>Web</a:t>
            </a:r>
            <a:r>
              <a:rPr lang="zh-CN" altLang="zh-CN" dirty="0"/>
              <a:t>应用的区别</a:t>
            </a:r>
          </a:p>
        </p:txBody>
      </p:sp>
    </p:spTree>
    <p:extLst>
      <p:ext uri="{BB962C8B-B14F-4D97-AF65-F5344CB8AC3E}">
        <p14:creationId xmlns:p14="http://schemas.microsoft.com/office/powerpoint/2010/main" val="1193933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10.1.2</a:t>
            </a:r>
            <a:r>
              <a:rPr lang="zh-CN" altLang="en-US" dirty="0"/>
              <a:t>  </a:t>
            </a:r>
            <a:r>
              <a:rPr lang="zh-CN" altLang="zh-CN" dirty="0"/>
              <a:t>从软件到云件的变迁</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pPr>
              <a:buNone/>
            </a:pPr>
            <a:r>
              <a:rPr lang="en-US" altLang="zh-CN" sz="3200" dirty="0"/>
              <a:t>5</a:t>
            </a:r>
            <a:r>
              <a:rPr lang="zh-CN" altLang="en-US" sz="3200" dirty="0"/>
              <a:t>．</a:t>
            </a:r>
            <a:r>
              <a:rPr lang="zh-CN" altLang="zh-CN" dirty="0"/>
              <a:t>云件架构</a:t>
            </a:r>
            <a:r>
              <a:rPr lang="zh-CN" altLang="zh-CN" dirty="0">
                <a:effectLst/>
              </a:rPr>
              <a:t> </a:t>
            </a:r>
            <a:endParaRPr lang="en-US" altLang="zh-CN" dirty="0"/>
          </a:p>
        </p:txBody>
      </p:sp>
      <p:sp>
        <p:nvSpPr>
          <p:cNvPr id="5" name="文本框 4">
            <a:extLst>
              <a:ext uri="{FF2B5EF4-FFF2-40B4-BE49-F238E27FC236}">
                <a16:creationId xmlns:a16="http://schemas.microsoft.com/office/drawing/2014/main" id="{D88D4CCC-4D33-EF42-9EAD-29DB35196948}"/>
              </a:ext>
            </a:extLst>
          </p:cNvPr>
          <p:cNvSpPr txBox="1"/>
          <p:nvPr/>
        </p:nvSpPr>
        <p:spPr>
          <a:xfrm>
            <a:off x="4319133" y="5636076"/>
            <a:ext cx="3496470" cy="369332"/>
          </a:xfrm>
          <a:prstGeom prst="rect">
            <a:avLst/>
          </a:prstGeom>
          <a:noFill/>
        </p:spPr>
        <p:txBody>
          <a:bodyPr wrap="none" rtlCol="0">
            <a:spAutoFit/>
          </a:bodyPr>
          <a:lstStyle/>
          <a:p>
            <a:r>
              <a:rPr lang="zh-CN" altLang="zh-CN" dirty="0"/>
              <a:t>表</a:t>
            </a:r>
            <a:r>
              <a:rPr lang="en-US" altLang="zh-CN" dirty="0"/>
              <a:t>10.2  </a:t>
            </a:r>
            <a:r>
              <a:rPr lang="zh-CN" altLang="zh-CN" dirty="0"/>
              <a:t>云件和云桌面应用的区别</a:t>
            </a:r>
          </a:p>
        </p:txBody>
      </p:sp>
      <p:graphicFrame>
        <p:nvGraphicFramePr>
          <p:cNvPr id="6" name="表格 5">
            <a:extLst>
              <a:ext uri="{FF2B5EF4-FFF2-40B4-BE49-F238E27FC236}">
                <a16:creationId xmlns:a16="http://schemas.microsoft.com/office/drawing/2014/main" id="{A7A0142B-576C-AE43-B4F2-90BA7FCC3311}"/>
              </a:ext>
            </a:extLst>
          </p:cNvPr>
          <p:cNvGraphicFramePr>
            <a:graphicFrameLocks noGrp="1"/>
          </p:cNvGraphicFramePr>
          <p:nvPr>
            <p:extLst>
              <p:ext uri="{D42A27DB-BD31-4B8C-83A1-F6EECF244321}">
                <p14:modId xmlns:p14="http://schemas.microsoft.com/office/powerpoint/2010/main" val="4023848674"/>
              </p:ext>
            </p:extLst>
          </p:nvPr>
        </p:nvGraphicFramePr>
        <p:xfrm>
          <a:off x="2263622" y="2670064"/>
          <a:ext cx="7607492" cy="2662100"/>
        </p:xfrm>
        <a:graphic>
          <a:graphicData uri="http://schemas.openxmlformats.org/drawingml/2006/table">
            <a:tbl>
              <a:tblPr>
                <a:tableStyleId>{5C22544A-7EE6-4342-B048-85BDC9FD1C3A}</a:tableStyleId>
              </a:tblPr>
              <a:tblGrid>
                <a:gridCol w="1773386">
                  <a:extLst>
                    <a:ext uri="{9D8B030D-6E8A-4147-A177-3AD203B41FA5}">
                      <a16:colId xmlns:a16="http://schemas.microsoft.com/office/drawing/2014/main" val="1469682762"/>
                    </a:ext>
                  </a:extLst>
                </a:gridCol>
                <a:gridCol w="3038962">
                  <a:extLst>
                    <a:ext uri="{9D8B030D-6E8A-4147-A177-3AD203B41FA5}">
                      <a16:colId xmlns:a16="http://schemas.microsoft.com/office/drawing/2014/main" val="1154518960"/>
                    </a:ext>
                  </a:extLst>
                </a:gridCol>
                <a:gridCol w="2795144">
                  <a:extLst>
                    <a:ext uri="{9D8B030D-6E8A-4147-A177-3AD203B41FA5}">
                      <a16:colId xmlns:a16="http://schemas.microsoft.com/office/drawing/2014/main" val="3141798386"/>
                    </a:ext>
                  </a:extLst>
                </a:gridCol>
              </a:tblGrid>
              <a:tr h="532420">
                <a:tc>
                  <a:txBody>
                    <a:bodyPr/>
                    <a:lstStyle/>
                    <a:p>
                      <a:pPr indent="254000" algn="ctr">
                        <a:spcBef>
                          <a:spcPts val="310"/>
                        </a:spcBef>
                        <a:spcAft>
                          <a:spcPts val="310"/>
                        </a:spcAft>
                      </a:pPr>
                      <a:r>
                        <a:rPr lang="en-US" sz="1800" kern="100">
                          <a:effectLst/>
                        </a:rPr>
                        <a:t> </a:t>
                      </a:r>
                      <a:endParaRPr lang="zh-CN" sz="1800">
                        <a:effectLst/>
                        <a:latin typeface="Arial" panose="020B0604020202020204" pitchFamily="34" charset="0"/>
                        <a:ea typeface="黑体" panose="02010609060101010101" pitchFamily="49" charset="-122"/>
                      </a:endParaRPr>
                    </a:p>
                  </a:txBody>
                  <a:tcPr marL="68580" marR="68580" marT="0" marB="0" anchor="ctr"/>
                </a:tc>
                <a:tc>
                  <a:txBody>
                    <a:bodyPr/>
                    <a:lstStyle/>
                    <a:p>
                      <a:pPr indent="254000" algn="ctr">
                        <a:spcBef>
                          <a:spcPts val="310"/>
                        </a:spcBef>
                        <a:spcAft>
                          <a:spcPts val="310"/>
                        </a:spcAft>
                      </a:pPr>
                      <a:r>
                        <a:rPr lang="zh-CN" sz="1800" kern="100">
                          <a:effectLst/>
                        </a:rPr>
                        <a:t>云件</a:t>
                      </a:r>
                      <a:endParaRPr lang="zh-CN" sz="1800">
                        <a:effectLst/>
                        <a:latin typeface="Arial" panose="020B0604020202020204" pitchFamily="34" charset="0"/>
                        <a:ea typeface="黑体" panose="02010609060101010101" pitchFamily="49" charset="-122"/>
                      </a:endParaRPr>
                    </a:p>
                  </a:txBody>
                  <a:tcPr marL="68580" marR="68580" marT="0" marB="0" anchor="ctr"/>
                </a:tc>
                <a:tc>
                  <a:txBody>
                    <a:bodyPr/>
                    <a:lstStyle/>
                    <a:p>
                      <a:pPr indent="254000" algn="ctr">
                        <a:spcBef>
                          <a:spcPts val="310"/>
                        </a:spcBef>
                        <a:spcAft>
                          <a:spcPts val="310"/>
                        </a:spcAft>
                      </a:pPr>
                      <a:r>
                        <a:rPr lang="zh-CN" sz="1800" kern="100">
                          <a:effectLst/>
                        </a:rPr>
                        <a:t>云桌面</a:t>
                      </a:r>
                      <a:endParaRPr lang="zh-CN" sz="180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1014311467"/>
                  </a:ext>
                </a:extLst>
              </a:tr>
              <a:tr h="532420">
                <a:tc>
                  <a:txBody>
                    <a:bodyPr/>
                    <a:lstStyle/>
                    <a:p>
                      <a:pPr indent="254000" algn="ctr">
                        <a:spcBef>
                          <a:spcPts val="310"/>
                        </a:spcBef>
                        <a:spcAft>
                          <a:spcPts val="310"/>
                        </a:spcAft>
                      </a:pPr>
                      <a:r>
                        <a:rPr lang="zh-CN" sz="1800" kern="100" dirty="0">
                          <a:effectLst/>
                        </a:rPr>
                        <a:t>计算位置</a:t>
                      </a:r>
                      <a:endParaRPr lang="zh-CN" sz="1800" dirty="0">
                        <a:effectLst/>
                        <a:latin typeface="Times New Roman" panose="02020603050405020304" pitchFamily="18" charset="0"/>
                        <a:ea typeface="方正宋一简体"/>
                      </a:endParaRPr>
                    </a:p>
                  </a:txBody>
                  <a:tcPr marL="68580" marR="68580" marT="0" marB="0" anchor="ctr"/>
                </a:tc>
                <a:tc>
                  <a:txBody>
                    <a:bodyPr/>
                    <a:lstStyle/>
                    <a:p>
                      <a:pPr indent="254000" algn="ctr">
                        <a:spcBef>
                          <a:spcPts val="310"/>
                        </a:spcBef>
                        <a:spcAft>
                          <a:spcPts val="310"/>
                        </a:spcAft>
                      </a:pPr>
                      <a:r>
                        <a:rPr lang="zh-CN" sz="1800" kern="100">
                          <a:effectLst/>
                        </a:rPr>
                        <a:t>全云端计算</a:t>
                      </a:r>
                      <a:endParaRPr lang="zh-CN" sz="1800">
                        <a:effectLst/>
                        <a:latin typeface="Times New Roman" panose="02020603050405020304" pitchFamily="18" charset="0"/>
                        <a:ea typeface="方正宋一简体"/>
                      </a:endParaRPr>
                    </a:p>
                  </a:txBody>
                  <a:tcPr marL="68580" marR="68580" marT="0" marB="0" anchor="ctr"/>
                </a:tc>
                <a:tc>
                  <a:txBody>
                    <a:bodyPr/>
                    <a:lstStyle/>
                    <a:p>
                      <a:pPr indent="254000" algn="ctr">
                        <a:spcBef>
                          <a:spcPts val="310"/>
                        </a:spcBef>
                        <a:spcAft>
                          <a:spcPts val="310"/>
                        </a:spcAft>
                      </a:pPr>
                      <a:r>
                        <a:rPr lang="zh-CN" sz="1800" kern="100">
                          <a:effectLst/>
                        </a:rPr>
                        <a:t>部分依赖客户端</a:t>
                      </a:r>
                      <a:endParaRPr lang="zh-CN" sz="1800">
                        <a:effectLst/>
                        <a:latin typeface="Times New Roman" panose="02020603050405020304" pitchFamily="18" charset="0"/>
                        <a:ea typeface="方正宋一简体"/>
                      </a:endParaRPr>
                    </a:p>
                  </a:txBody>
                  <a:tcPr marL="68580" marR="68580" marT="0" marB="0" anchor="ctr"/>
                </a:tc>
                <a:extLst>
                  <a:ext uri="{0D108BD9-81ED-4DB2-BD59-A6C34878D82A}">
                    <a16:rowId xmlns:a16="http://schemas.microsoft.com/office/drawing/2014/main" val="164239815"/>
                  </a:ext>
                </a:extLst>
              </a:tr>
              <a:tr h="532420">
                <a:tc>
                  <a:txBody>
                    <a:bodyPr/>
                    <a:lstStyle/>
                    <a:p>
                      <a:pPr indent="254000" algn="ctr">
                        <a:spcBef>
                          <a:spcPts val="310"/>
                        </a:spcBef>
                        <a:spcAft>
                          <a:spcPts val="310"/>
                        </a:spcAft>
                      </a:pPr>
                      <a:r>
                        <a:rPr lang="zh-CN" sz="1800" kern="100">
                          <a:effectLst/>
                        </a:rPr>
                        <a:t>服务类型</a:t>
                      </a:r>
                      <a:endParaRPr lang="zh-CN" sz="1800">
                        <a:effectLst/>
                        <a:latin typeface="Times New Roman" panose="02020603050405020304" pitchFamily="18" charset="0"/>
                        <a:ea typeface="方正宋一简体"/>
                      </a:endParaRPr>
                    </a:p>
                  </a:txBody>
                  <a:tcPr marL="68580" marR="68580" marT="0" marB="0" anchor="ctr"/>
                </a:tc>
                <a:tc>
                  <a:txBody>
                    <a:bodyPr/>
                    <a:lstStyle/>
                    <a:p>
                      <a:pPr indent="254000" algn="ctr">
                        <a:spcBef>
                          <a:spcPts val="310"/>
                        </a:spcBef>
                        <a:spcAft>
                          <a:spcPts val="310"/>
                        </a:spcAft>
                      </a:pPr>
                      <a:r>
                        <a:rPr lang="zh-CN" sz="1800" kern="100">
                          <a:effectLst/>
                        </a:rPr>
                        <a:t>仅包含软件服务（</a:t>
                      </a:r>
                      <a:r>
                        <a:rPr lang="en-US" sz="1800" kern="100">
                          <a:effectLst/>
                        </a:rPr>
                        <a:t>SaaS</a:t>
                      </a:r>
                      <a:r>
                        <a:rPr lang="zh-CN" sz="1800" kern="100">
                          <a:effectLst/>
                        </a:rPr>
                        <a:t>）</a:t>
                      </a:r>
                      <a:endParaRPr lang="zh-CN" sz="1800">
                        <a:effectLst/>
                        <a:latin typeface="Times New Roman" panose="02020603050405020304" pitchFamily="18" charset="0"/>
                        <a:ea typeface="方正宋一简体"/>
                      </a:endParaRPr>
                    </a:p>
                  </a:txBody>
                  <a:tcPr marL="68580" marR="68580" marT="0" marB="0" anchor="ctr"/>
                </a:tc>
                <a:tc>
                  <a:txBody>
                    <a:bodyPr/>
                    <a:lstStyle/>
                    <a:p>
                      <a:pPr indent="254000" algn="ctr">
                        <a:spcBef>
                          <a:spcPts val="310"/>
                        </a:spcBef>
                        <a:spcAft>
                          <a:spcPts val="310"/>
                        </a:spcAft>
                      </a:pPr>
                      <a:r>
                        <a:rPr lang="zh-CN" sz="1800" kern="100">
                          <a:effectLst/>
                        </a:rPr>
                        <a:t>桌面系统服务（</a:t>
                      </a:r>
                      <a:r>
                        <a:rPr lang="en-US" sz="1800" kern="100">
                          <a:effectLst/>
                        </a:rPr>
                        <a:t>DaaS</a:t>
                      </a:r>
                      <a:r>
                        <a:rPr lang="zh-CN" sz="1800" kern="100">
                          <a:effectLst/>
                        </a:rPr>
                        <a:t>）</a:t>
                      </a:r>
                      <a:endParaRPr lang="zh-CN" sz="1800">
                        <a:effectLst/>
                        <a:latin typeface="Times New Roman" panose="02020603050405020304" pitchFamily="18" charset="0"/>
                        <a:ea typeface="方正宋一简体"/>
                      </a:endParaRPr>
                    </a:p>
                  </a:txBody>
                  <a:tcPr marL="68580" marR="68580" marT="0" marB="0" anchor="ctr"/>
                </a:tc>
                <a:extLst>
                  <a:ext uri="{0D108BD9-81ED-4DB2-BD59-A6C34878D82A}">
                    <a16:rowId xmlns:a16="http://schemas.microsoft.com/office/drawing/2014/main" val="793977608"/>
                  </a:ext>
                </a:extLst>
              </a:tr>
              <a:tr h="532420">
                <a:tc>
                  <a:txBody>
                    <a:bodyPr/>
                    <a:lstStyle/>
                    <a:p>
                      <a:pPr indent="254000" algn="ctr">
                        <a:spcBef>
                          <a:spcPts val="310"/>
                        </a:spcBef>
                        <a:spcAft>
                          <a:spcPts val="310"/>
                        </a:spcAft>
                      </a:pPr>
                      <a:r>
                        <a:rPr lang="zh-CN" sz="1800" kern="100">
                          <a:effectLst/>
                        </a:rPr>
                        <a:t>软件安装</a:t>
                      </a:r>
                      <a:endParaRPr lang="zh-CN" sz="1800">
                        <a:effectLst/>
                        <a:latin typeface="Times New Roman" panose="02020603050405020304" pitchFamily="18" charset="0"/>
                        <a:ea typeface="方正宋一简体"/>
                      </a:endParaRPr>
                    </a:p>
                  </a:txBody>
                  <a:tcPr marL="68580" marR="68580" marT="0" marB="0" anchor="ctr"/>
                </a:tc>
                <a:tc>
                  <a:txBody>
                    <a:bodyPr/>
                    <a:lstStyle/>
                    <a:p>
                      <a:pPr indent="254000" algn="ctr">
                        <a:spcBef>
                          <a:spcPts val="310"/>
                        </a:spcBef>
                        <a:spcAft>
                          <a:spcPts val="310"/>
                        </a:spcAft>
                      </a:pPr>
                      <a:r>
                        <a:rPr lang="zh-CN" sz="1800" kern="100">
                          <a:effectLst/>
                        </a:rPr>
                        <a:t>即搜即用</a:t>
                      </a:r>
                      <a:endParaRPr lang="zh-CN" sz="1800">
                        <a:effectLst/>
                        <a:latin typeface="Times New Roman" panose="02020603050405020304" pitchFamily="18" charset="0"/>
                        <a:ea typeface="方正宋一简体"/>
                      </a:endParaRPr>
                    </a:p>
                  </a:txBody>
                  <a:tcPr marL="68580" marR="68580" marT="0" marB="0" anchor="ctr"/>
                </a:tc>
                <a:tc>
                  <a:txBody>
                    <a:bodyPr/>
                    <a:lstStyle/>
                    <a:p>
                      <a:pPr indent="254000" algn="ctr">
                        <a:spcBef>
                          <a:spcPts val="310"/>
                        </a:spcBef>
                        <a:spcAft>
                          <a:spcPts val="310"/>
                        </a:spcAft>
                      </a:pPr>
                      <a:r>
                        <a:rPr lang="zh-CN" sz="1800" kern="100">
                          <a:effectLst/>
                        </a:rPr>
                        <a:t>通过浏览器下载安装</a:t>
                      </a:r>
                      <a:endParaRPr lang="zh-CN" sz="1800">
                        <a:effectLst/>
                        <a:latin typeface="Times New Roman" panose="02020603050405020304" pitchFamily="18" charset="0"/>
                        <a:ea typeface="方正宋一简体"/>
                      </a:endParaRPr>
                    </a:p>
                  </a:txBody>
                  <a:tcPr marL="68580" marR="68580" marT="0" marB="0" anchor="ctr"/>
                </a:tc>
                <a:extLst>
                  <a:ext uri="{0D108BD9-81ED-4DB2-BD59-A6C34878D82A}">
                    <a16:rowId xmlns:a16="http://schemas.microsoft.com/office/drawing/2014/main" val="3391863808"/>
                  </a:ext>
                </a:extLst>
              </a:tr>
              <a:tr h="532420">
                <a:tc>
                  <a:txBody>
                    <a:bodyPr/>
                    <a:lstStyle/>
                    <a:p>
                      <a:pPr indent="254000" algn="ctr">
                        <a:spcBef>
                          <a:spcPts val="310"/>
                        </a:spcBef>
                        <a:spcAft>
                          <a:spcPts val="310"/>
                        </a:spcAft>
                      </a:pPr>
                      <a:r>
                        <a:rPr lang="zh-CN" sz="1800" kern="100">
                          <a:effectLst/>
                        </a:rPr>
                        <a:t>程序输出</a:t>
                      </a:r>
                      <a:endParaRPr lang="zh-CN" sz="1800">
                        <a:effectLst/>
                        <a:latin typeface="Times New Roman" panose="02020603050405020304" pitchFamily="18" charset="0"/>
                        <a:ea typeface="方正宋一简体"/>
                      </a:endParaRPr>
                    </a:p>
                  </a:txBody>
                  <a:tcPr marL="68580" marR="68580" marT="0" marB="0" anchor="ctr"/>
                </a:tc>
                <a:tc>
                  <a:txBody>
                    <a:bodyPr/>
                    <a:lstStyle/>
                    <a:p>
                      <a:pPr indent="254000" algn="ctr">
                        <a:spcBef>
                          <a:spcPts val="310"/>
                        </a:spcBef>
                        <a:spcAft>
                          <a:spcPts val="310"/>
                        </a:spcAft>
                      </a:pPr>
                      <a:r>
                        <a:rPr lang="zh-CN" sz="1800" kern="100">
                          <a:effectLst/>
                        </a:rPr>
                        <a:t>窗口交互图像</a:t>
                      </a:r>
                      <a:endParaRPr lang="zh-CN" sz="1800">
                        <a:effectLst/>
                        <a:latin typeface="Times New Roman" panose="02020603050405020304" pitchFamily="18" charset="0"/>
                        <a:ea typeface="方正宋一简体"/>
                      </a:endParaRPr>
                    </a:p>
                  </a:txBody>
                  <a:tcPr marL="68580" marR="68580" marT="0" marB="0" anchor="ctr"/>
                </a:tc>
                <a:tc>
                  <a:txBody>
                    <a:bodyPr/>
                    <a:lstStyle/>
                    <a:p>
                      <a:pPr indent="254000" algn="ctr">
                        <a:spcBef>
                          <a:spcPts val="310"/>
                        </a:spcBef>
                        <a:spcAft>
                          <a:spcPts val="310"/>
                        </a:spcAft>
                      </a:pPr>
                      <a:r>
                        <a:rPr lang="zh-CN" sz="1800" kern="100" dirty="0">
                          <a:effectLst/>
                        </a:rPr>
                        <a:t>显存渲染信息</a:t>
                      </a:r>
                      <a:endParaRPr lang="zh-CN" sz="1800" dirty="0">
                        <a:effectLst/>
                        <a:latin typeface="Times New Roman" panose="02020603050405020304" pitchFamily="18" charset="0"/>
                        <a:ea typeface="方正宋一简体"/>
                      </a:endParaRPr>
                    </a:p>
                  </a:txBody>
                  <a:tcPr marL="68580" marR="68580" marT="0" marB="0" anchor="ctr"/>
                </a:tc>
                <a:extLst>
                  <a:ext uri="{0D108BD9-81ED-4DB2-BD59-A6C34878D82A}">
                    <a16:rowId xmlns:a16="http://schemas.microsoft.com/office/drawing/2014/main" val="2648170467"/>
                  </a:ext>
                </a:extLst>
              </a:tr>
            </a:tbl>
          </a:graphicData>
        </a:graphic>
      </p:graphicFrame>
    </p:spTree>
    <p:extLst>
      <p:ext uri="{BB962C8B-B14F-4D97-AF65-F5344CB8AC3E}">
        <p14:creationId xmlns:p14="http://schemas.microsoft.com/office/powerpoint/2010/main" val="745088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10.1.3</a:t>
            </a:r>
            <a:r>
              <a:rPr lang="zh-CN" altLang="en-US" dirty="0"/>
              <a:t>  </a:t>
            </a:r>
            <a:r>
              <a:rPr lang="zh-CN" altLang="zh-CN" dirty="0"/>
              <a:t>云件的关键技术</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pPr marL="0" indent="0">
              <a:buNone/>
            </a:pPr>
            <a:r>
              <a:rPr lang="en-US" altLang="zh-CN" dirty="0"/>
              <a:t>1</a:t>
            </a:r>
            <a:r>
              <a:rPr lang="zh-CN" altLang="zh-CN" dirty="0"/>
              <a:t>．虚拟化技术</a:t>
            </a:r>
          </a:p>
          <a:p>
            <a:r>
              <a:rPr lang="zh-CN" altLang="zh-CN" dirty="0">
                <a:solidFill>
                  <a:srgbClr val="C00000"/>
                </a:solidFill>
              </a:rPr>
              <a:t>虚拟化技术</a:t>
            </a:r>
            <a:r>
              <a:rPr lang="zh-CN" altLang="zh-CN" dirty="0"/>
              <a:t>可以为云件运行在云端提供虚拟化的运行环境、不同平台的操作系统及其依赖的库和组件服务。</a:t>
            </a:r>
            <a:endParaRPr lang="en-US" altLang="zh-CN" dirty="0"/>
          </a:p>
          <a:p>
            <a:pPr marL="0" indent="0">
              <a:buNone/>
            </a:pPr>
            <a:endParaRPr lang="zh-CN" altLang="zh-CN" dirty="0"/>
          </a:p>
          <a:p>
            <a:endParaRPr lang="zh-CN" altLang="zh-CN" dirty="0"/>
          </a:p>
        </p:txBody>
      </p:sp>
    </p:spTree>
    <p:extLst>
      <p:ext uri="{BB962C8B-B14F-4D97-AF65-F5344CB8AC3E}">
        <p14:creationId xmlns:p14="http://schemas.microsoft.com/office/powerpoint/2010/main" val="1630003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10.1.3</a:t>
            </a:r>
            <a:r>
              <a:rPr lang="zh-CN" altLang="en-US" dirty="0"/>
              <a:t>  </a:t>
            </a:r>
            <a:r>
              <a:rPr lang="zh-CN" altLang="zh-CN" dirty="0"/>
              <a:t>云件的关键技术</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pPr marL="0" indent="0">
              <a:buNone/>
            </a:pPr>
            <a:r>
              <a:rPr lang="en-US" altLang="zh-CN" dirty="0"/>
              <a:t>2</a:t>
            </a:r>
            <a:r>
              <a:rPr lang="zh-CN" altLang="zh-CN" dirty="0"/>
              <a:t>．云端渲染交互技术</a:t>
            </a:r>
          </a:p>
          <a:p>
            <a:r>
              <a:rPr lang="zh-CN" altLang="zh-CN" dirty="0">
                <a:solidFill>
                  <a:srgbClr val="C00000"/>
                </a:solidFill>
              </a:rPr>
              <a:t>云端渲染交互技术</a:t>
            </a:r>
            <a:r>
              <a:rPr lang="zh-CN" altLang="zh-CN" dirty="0"/>
              <a:t>是将渲染过程放在云端，将生成的</a:t>
            </a:r>
            <a:r>
              <a:rPr lang="en-US" altLang="zh-CN" dirty="0"/>
              <a:t>RGBA</a:t>
            </a:r>
            <a:r>
              <a:rPr lang="zh-CN" altLang="zh-CN" dirty="0"/>
              <a:t>图像编码为流数据格式，通过互联网将数据传输到终端进行解码后直接显示，同时将终端的交互事件如鼠标、键盘等事件通过网络传输到云端，从而实现云端渲染交互过程。</a:t>
            </a:r>
          </a:p>
          <a:p>
            <a:endParaRPr lang="zh-CN" altLang="zh-CN" dirty="0"/>
          </a:p>
        </p:txBody>
      </p:sp>
    </p:spTree>
    <p:extLst>
      <p:ext uri="{BB962C8B-B14F-4D97-AF65-F5344CB8AC3E}">
        <p14:creationId xmlns:p14="http://schemas.microsoft.com/office/powerpoint/2010/main" val="115436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10.1.3</a:t>
            </a:r>
            <a:r>
              <a:rPr lang="zh-CN" altLang="en-US" dirty="0"/>
              <a:t>  </a:t>
            </a:r>
            <a:r>
              <a:rPr lang="zh-CN" altLang="zh-CN" dirty="0"/>
              <a:t>云件的关键技术</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pPr marL="0" indent="0">
              <a:buNone/>
            </a:pPr>
            <a:r>
              <a:rPr lang="en-US" altLang="zh-CN" dirty="0"/>
              <a:t>3</a:t>
            </a:r>
            <a:r>
              <a:rPr lang="zh-CN" altLang="zh-CN" dirty="0"/>
              <a:t>．容器技术</a:t>
            </a:r>
          </a:p>
          <a:p>
            <a:r>
              <a:rPr lang="zh-CN" altLang="zh-CN" dirty="0">
                <a:solidFill>
                  <a:srgbClr val="C00000"/>
                </a:solidFill>
              </a:rPr>
              <a:t>容器技术</a:t>
            </a:r>
            <a:r>
              <a:rPr lang="zh-CN" altLang="zh-CN" dirty="0"/>
              <a:t>是近年来兴起的轻量级虚拟化技术，通过这种技术用户能够在几毫秒内启动一个镜像实例，且只占用很少的额外资源。利用容器技术可以实现应用的快速部署和启动，以及与本地桌面软件比拟的启动速度。同时，利用容器技术如</a:t>
            </a:r>
            <a:r>
              <a:rPr lang="en-US" altLang="zh-CN" dirty="0"/>
              <a:t>Docker</a:t>
            </a:r>
            <a:r>
              <a:rPr lang="zh-CN" altLang="zh-CN" dirty="0"/>
              <a:t>等工具，可以很容易实现微服务，将应用程序依赖的其他组件封装在</a:t>
            </a:r>
            <a:r>
              <a:rPr lang="en-US" altLang="zh-CN" dirty="0"/>
              <a:t>Docker</a:t>
            </a:r>
            <a:r>
              <a:rPr lang="zh-CN" altLang="zh-CN" dirty="0"/>
              <a:t>镜像中按需启动，进一步提高了云件的部署灵活性。</a:t>
            </a:r>
          </a:p>
          <a:p>
            <a:endParaRPr lang="zh-CN" altLang="zh-CN" dirty="0"/>
          </a:p>
        </p:txBody>
      </p:sp>
    </p:spTree>
    <p:extLst>
      <p:ext uri="{BB962C8B-B14F-4D97-AF65-F5344CB8AC3E}">
        <p14:creationId xmlns:p14="http://schemas.microsoft.com/office/powerpoint/2010/main" val="2403735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10.1.3</a:t>
            </a:r>
            <a:r>
              <a:rPr lang="zh-CN" altLang="en-US" dirty="0"/>
              <a:t>  </a:t>
            </a:r>
            <a:r>
              <a:rPr lang="zh-CN" altLang="zh-CN" dirty="0"/>
              <a:t>云件的关键技术</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pPr marL="0" indent="0">
              <a:buNone/>
            </a:pPr>
            <a:r>
              <a:rPr lang="en-US" altLang="zh-CN" dirty="0"/>
              <a:t>4</a:t>
            </a:r>
            <a:r>
              <a:rPr lang="zh-CN" altLang="zh-CN" dirty="0"/>
              <a:t>．媒体流数据压缩技术</a:t>
            </a:r>
          </a:p>
          <a:p>
            <a:r>
              <a:rPr lang="zh-CN" altLang="zh-CN" dirty="0"/>
              <a:t>为了提高云件的交互用户体验，尽可能地降低交互的时延，同时保证远程渲染的输出帧质量，需要依赖相关的</a:t>
            </a:r>
            <a:r>
              <a:rPr lang="zh-CN" altLang="zh-CN" dirty="0">
                <a:solidFill>
                  <a:srgbClr val="C00000"/>
                </a:solidFill>
              </a:rPr>
              <a:t>实时交互和流媒体数据压缩传输技术</a:t>
            </a:r>
            <a:r>
              <a:rPr lang="zh-CN" altLang="zh-CN" dirty="0"/>
              <a:t>，如目前广泛使用或研究的</a:t>
            </a:r>
            <a:r>
              <a:rPr lang="en-US" altLang="zh-CN" dirty="0"/>
              <a:t>H.264</a:t>
            </a:r>
            <a:r>
              <a:rPr lang="zh-CN" altLang="zh-CN" dirty="0"/>
              <a:t>、</a:t>
            </a:r>
            <a:r>
              <a:rPr lang="en-US" altLang="zh-CN" dirty="0"/>
              <a:t>H.265</a:t>
            </a:r>
            <a:r>
              <a:rPr lang="zh-CN" altLang="zh-CN" dirty="0"/>
              <a:t>和</a:t>
            </a:r>
            <a:r>
              <a:rPr lang="en-US" altLang="zh-CN" dirty="0" err="1"/>
              <a:t>Webm</a:t>
            </a:r>
            <a:r>
              <a:rPr lang="zh-CN" altLang="zh-CN" dirty="0"/>
              <a:t>等技术，都是解决云件交互用户体验的关键技术。</a:t>
            </a:r>
          </a:p>
          <a:p>
            <a:endParaRPr lang="zh-CN" altLang="zh-CN" dirty="0"/>
          </a:p>
        </p:txBody>
      </p:sp>
    </p:spTree>
    <p:extLst>
      <p:ext uri="{BB962C8B-B14F-4D97-AF65-F5344CB8AC3E}">
        <p14:creationId xmlns:p14="http://schemas.microsoft.com/office/powerpoint/2010/main" val="2410829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10.1.3</a:t>
            </a:r>
            <a:r>
              <a:rPr lang="zh-CN" altLang="en-US" dirty="0"/>
              <a:t>  </a:t>
            </a:r>
            <a:r>
              <a:rPr lang="zh-CN" altLang="zh-CN" dirty="0"/>
              <a:t>云件的关键技术</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pPr marL="0" indent="0">
              <a:buNone/>
            </a:pPr>
            <a:r>
              <a:rPr lang="en-US" altLang="zh-CN" dirty="0"/>
              <a:t>5</a:t>
            </a:r>
            <a:r>
              <a:rPr lang="zh-CN" altLang="zh-CN" dirty="0"/>
              <a:t>．终端交互技术</a:t>
            </a:r>
          </a:p>
          <a:p>
            <a:r>
              <a:rPr lang="zh-CN" altLang="zh-CN" dirty="0"/>
              <a:t>云件的主体运行在云端，终端只需要配备统一的交互平台即可，纵观整个终端的软硬件平台，</a:t>
            </a:r>
            <a:r>
              <a:rPr lang="zh-CN" altLang="zh-CN" dirty="0">
                <a:solidFill>
                  <a:srgbClr val="C00000"/>
                </a:solidFill>
              </a:rPr>
              <a:t>浏览器</a:t>
            </a:r>
            <a:r>
              <a:rPr lang="zh-CN" altLang="zh-CN" dirty="0"/>
              <a:t>是能够适应不同终端平台的交互组件的首选。同时，随着近年来</a:t>
            </a:r>
            <a:r>
              <a:rPr lang="en-US" altLang="zh-CN" dirty="0"/>
              <a:t>HTML5</a:t>
            </a:r>
            <a:r>
              <a:rPr lang="zh-CN" altLang="zh-CN" dirty="0"/>
              <a:t>、</a:t>
            </a:r>
            <a:r>
              <a:rPr lang="en-US" altLang="zh-CN" dirty="0"/>
              <a:t>CSS3</a:t>
            </a:r>
            <a:r>
              <a:rPr lang="zh-CN" altLang="zh-CN" dirty="0"/>
              <a:t>等技术的发展，极大地增强了浏览器的处理和交互能力，为构建云件的终端统一交互平台奠定了坚实的基础。</a:t>
            </a:r>
          </a:p>
        </p:txBody>
      </p:sp>
    </p:spTree>
    <p:extLst>
      <p:ext uri="{BB962C8B-B14F-4D97-AF65-F5344CB8AC3E}">
        <p14:creationId xmlns:p14="http://schemas.microsoft.com/office/powerpoint/2010/main" val="3503796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ctrTitle"/>
          </p:nvPr>
        </p:nvSpPr>
        <p:spPr>
          <a:xfrm>
            <a:off x="772089" y="836713"/>
            <a:ext cx="10654208" cy="1470025"/>
          </a:xfrm>
        </p:spPr>
        <p:txBody>
          <a:bodyPr>
            <a:normAutofit/>
          </a:bodyPr>
          <a:lstStyle/>
          <a:p>
            <a:r>
              <a:rPr lang="zh-CN" altLang="en-US" sz="5867" dirty="0">
                <a:ea typeface="黑体" pitchFamily="49" charset="-122"/>
              </a:rPr>
              <a:t>云计算原理与实践</a:t>
            </a:r>
          </a:p>
        </p:txBody>
      </p:sp>
      <p:sp>
        <p:nvSpPr>
          <p:cNvPr id="7" name="副标题 2"/>
          <p:cNvSpPr>
            <a:spLocks noGrp="1"/>
          </p:cNvSpPr>
          <p:nvPr>
            <p:ph type="subTitle" idx="1"/>
          </p:nvPr>
        </p:nvSpPr>
        <p:spPr>
          <a:xfrm>
            <a:off x="1828800" y="2276872"/>
            <a:ext cx="8534400" cy="768085"/>
          </a:xfrm>
        </p:spPr>
        <p:txBody>
          <a:bodyPr>
            <a:normAutofit/>
          </a:bodyPr>
          <a:lstStyle/>
          <a:p>
            <a:r>
              <a:rPr lang="en-US" altLang="zh-CN" b="1" dirty="0">
                <a:solidFill>
                  <a:srgbClr val="00B0F0"/>
                </a:solidFill>
              </a:rPr>
              <a:t>Principles and Practice of Cloud Computing</a:t>
            </a:r>
            <a:endParaRPr lang="en-US" altLang="zh-CN" b="1" dirty="0">
              <a:solidFill>
                <a:srgbClr val="00B0F0"/>
              </a:solidFill>
              <a:ea typeface="黑体" pitchFamily="49" charset="-122"/>
            </a:endParaRPr>
          </a:p>
        </p:txBody>
      </p:sp>
      <p:pic>
        <p:nvPicPr>
          <p:cNvPr id="8" name="Picture 2" descr="C:\Users\Administrator\Desktop\嘉数汇.jpg"/>
          <p:cNvPicPr>
            <a:picLocks noChangeAspect="1" noChangeArrowheads="1"/>
          </p:cNvPicPr>
          <p:nvPr/>
        </p:nvPicPr>
        <p:blipFill>
          <a:blip r:embed="rId2" cstate="print"/>
          <a:stretch>
            <a:fillRect/>
          </a:stretch>
        </p:blipFill>
        <p:spPr bwMode="auto">
          <a:xfrm>
            <a:off x="10003446" y="4677139"/>
            <a:ext cx="1949205" cy="1949205"/>
          </a:xfrm>
          <a:prstGeom prst="rect">
            <a:avLst/>
          </a:prstGeom>
          <a:noFill/>
          <a:ln>
            <a:noFill/>
          </a:ln>
        </p:spPr>
      </p:pic>
      <p:pic>
        <p:nvPicPr>
          <p:cNvPr id="10" name="Picture 2" descr="E:\000 2016年度教学活动\000 书籍写作\0000 云计算原理与实践\Cover.jpg"/>
          <p:cNvPicPr>
            <a:picLocks noChangeAspect="1" noChangeArrowheads="1"/>
          </p:cNvPicPr>
          <p:nvPr/>
        </p:nvPicPr>
        <p:blipFill>
          <a:blip r:embed="rId3" cstate="print"/>
          <a:srcRect/>
          <a:stretch>
            <a:fillRect/>
          </a:stretch>
        </p:blipFill>
        <p:spPr bwMode="auto">
          <a:xfrm>
            <a:off x="4906184" y="3175246"/>
            <a:ext cx="2400267" cy="33603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39712615"/>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10.1.4</a:t>
            </a:r>
            <a:r>
              <a:rPr lang="zh-CN" altLang="en-US" dirty="0"/>
              <a:t>  </a:t>
            </a:r>
            <a:r>
              <a:rPr lang="zh-CN" altLang="zh-CN" dirty="0"/>
              <a:t>云件的开发、部署和运行模式</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pPr marL="0" indent="0">
              <a:buNone/>
            </a:pPr>
            <a:r>
              <a:rPr lang="en-US" altLang="zh-CN" dirty="0"/>
              <a:t>1</a:t>
            </a:r>
            <a:r>
              <a:rPr lang="zh-CN" altLang="zh-CN" dirty="0"/>
              <a:t>．云件的开发模式</a:t>
            </a:r>
          </a:p>
          <a:p>
            <a:r>
              <a:rPr lang="zh-CN" altLang="zh-CN" dirty="0"/>
              <a:t>随着</a:t>
            </a:r>
            <a:r>
              <a:rPr lang="en-US" altLang="zh-CN" dirty="0"/>
              <a:t>Git</a:t>
            </a:r>
            <a:r>
              <a:rPr lang="zh-CN" altLang="zh-CN" dirty="0"/>
              <a:t>和任务管理系统的兴起，云件的开发也越发地体现为云端开发过程，即利用云端</a:t>
            </a:r>
            <a:r>
              <a:rPr lang="en-US" altLang="zh-CN" dirty="0"/>
              <a:t>IDE</a:t>
            </a:r>
            <a:r>
              <a:rPr lang="zh-CN" altLang="zh-CN" dirty="0"/>
              <a:t>和编译微服务完成软件的整个开发任务，同时利用云端协作软件进行任务追踪，从代码编写和软件工程角度对软件开发过程进行云化。</a:t>
            </a:r>
            <a:endParaRPr lang="en-US" altLang="zh-CN" dirty="0"/>
          </a:p>
          <a:p>
            <a:r>
              <a:rPr lang="zh-CN" altLang="zh-CN" dirty="0"/>
              <a:t>云件的开发应当遵循</a:t>
            </a:r>
            <a:r>
              <a:rPr lang="zh-CN" altLang="zh-CN" dirty="0">
                <a:solidFill>
                  <a:srgbClr val="C00000"/>
                </a:solidFill>
              </a:rPr>
              <a:t>微服务</a:t>
            </a:r>
            <a:r>
              <a:rPr lang="zh-CN" altLang="zh-CN" dirty="0"/>
              <a:t>的理念，将软件尽可能地划分为不同的构件，并分别以服务的形式进行封装，通过相应的</a:t>
            </a:r>
            <a:r>
              <a:rPr lang="en-US" altLang="zh-CN" dirty="0"/>
              <a:t>API</a:t>
            </a:r>
            <a:r>
              <a:rPr lang="zh-CN" altLang="zh-CN" dirty="0"/>
              <a:t>接口进行复用，实现软件模块的解耦，同时方便测试过程的持续集成。</a:t>
            </a:r>
          </a:p>
        </p:txBody>
      </p:sp>
    </p:spTree>
    <p:extLst>
      <p:ext uri="{BB962C8B-B14F-4D97-AF65-F5344CB8AC3E}">
        <p14:creationId xmlns:p14="http://schemas.microsoft.com/office/powerpoint/2010/main" val="544563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10.1.4</a:t>
            </a:r>
            <a:r>
              <a:rPr lang="zh-CN" altLang="en-US" dirty="0"/>
              <a:t>  </a:t>
            </a:r>
            <a:r>
              <a:rPr lang="zh-CN" altLang="zh-CN" dirty="0"/>
              <a:t>云件的开发、部署和运行模式</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pPr marL="0" indent="0">
              <a:buNone/>
            </a:pPr>
            <a:r>
              <a:rPr lang="en-US" altLang="zh-CN" dirty="0"/>
              <a:t>2</a:t>
            </a:r>
            <a:r>
              <a:rPr lang="zh-CN" altLang="zh-CN" dirty="0"/>
              <a:t>．云件的部署模式</a:t>
            </a:r>
          </a:p>
          <a:p>
            <a:r>
              <a:rPr lang="zh-CN" altLang="zh-CN" dirty="0"/>
              <a:t>云件的部署其实就是微服务的部署。目前以</a:t>
            </a:r>
            <a:r>
              <a:rPr lang="en-US" altLang="zh-CN" dirty="0"/>
              <a:t>Docker</a:t>
            </a:r>
            <a:r>
              <a:rPr lang="zh-CN" altLang="zh-CN" dirty="0"/>
              <a:t>为代表的微服务容器技术的发展越来越成熟。</a:t>
            </a:r>
            <a:r>
              <a:rPr lang="en-US" altLang="zh-CN" dirty="0"/>
              <a:t>Docker</a:t>
            </a:r>
            <a:r>
              <a:rPr lang="zh-CN" altLang="zh-CN" dirty="0"/>
              <a:t>中包含了一系列的容器部署工具，为开发者提供了一种新颖、便捷的软件集成测试与部署方法。</a:t>
            </a:r>
          </a:p>
          <a:p>
            <a:r>
              <a:rPr lang="zh-CN" altLang="zh-CN" dirty="0"/>
              <a:t>云件的部署应当以</a:t>
            </a:r>
            <a:r>
              <a:rPr lang="zh-CN" altLang="zh-CN" dirty="0">
                <a:solidFill>
                  <a:srgbClr val="C00000"/>
                </a:solidFill>
              </a:rPr>
              <a:t>服务发布</a:t>
            </a:r>
            <a:r>
              <a:rPr lang="zh-CN" altLang="zh-CN" dirty="0"/>
              <a:t>的形式体现，不同的构件可以单独部署，也可以集成部署。提供向下兼容的服务部署形式，保证云件的不中断运行，这也是云服务的基本需求。</a:t>
            </a:r>
          </a:p>
        </p:txBody>
      </p:sp>
    </p:spTree>
    <p:extLst>
      <p:ext uri="{BB962C8B-B14F-4D97-AF65-F5344CB8AC3E}">
        <p14:creationId xmlns:p14="http://schemas.microsoft.com/office/powerpoint/2010/main" val="551684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10.1.4</a:t>
            </a:r>
            <a:r>
              <a:rPr lang="zh-CN" altLang="en-US" dirty="0"/>
              <a:t>  </a:t>
            </a:r>
            <a:r>
              <a:rPr lang="zh-CN" altLang="zh-CN" dirty="0"/>
              <a:t>云件的开发、部署和运行模式</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pPr marL="0" indent="0">
              <a:buNone/>
            </a:pPr>
            <a:r>
              <a:rPr lang="en-US" altLang="zh-CN" dirty="0"/>
              <a:t>3</a:t>
            </a:r>
            <a:r>
              <a:rPr lang="zh-CN" altLang="zh-CN" dirty="0"/>
              <a:t>．云件的运行模式</a:t>
            </a:r>
          </a:p>
          <a:p>
            <a:r>
              <a:rPr lang="zh-CN" altLang="zh-CN" dirty="0"/>
              <a:t>云件在设计时就以微服务的形式体现，云件的运行其实就是微服务的集成运行。云件与传统软件的不同点在于云件主体运行在云端，而传统软件主体运行在客户端。</a:t>
            </a:r>
            <a:endParaRPr lang="en-US" altLang="zh-CN" dirty="0"/>
          </a:p>
          <a:p>
            <a:r>
              <a:rPr lang="zh-CN" altLang="zh-CN" dirty="0"/>
              <a:t>由于云件的主体运行在云端，计算和存储过程都发生在云端服务器上，那么对客户端来说，只需要一个交互式的服务环境即可。近年来，软件的</a:t>
            </a:r>
            <a:r>
              <a:rPr lang="en-US" altLang="zh-CN" dirty="0"/>
              <a:t>Web</a:t>
            </a:r>
            <a:r>
              <a:rPr lang="zh-CN" altLang="zh-CN" dirty="0"/>
              <a:t>化是软件演化的一种趋势，云件可以将浏览器视为运行在客户端的提供交互服务的构件。</a:t>
            </a:r>
            <a:endParaRPr lang="en-US" altLang="zh-CN" dirty="0"/>
          </a:p>
          <a:p>
            <a:r>
              <a:rPr lang="zh-CN" altLang="zh-CN" dirty="0"/>
              <a:t>浏览器的交互过程在本质上是一个输入</a:t>
            </a:r>
            <a:r>
              <a:rPr lang="en-US" altLang="zh-CN" dirty="0"/>
              <a:t>/</a:t>
            </a:r>
            <a:r>
              <a:rPr lang="zh-CN" altLang="zh-CN" dirty="0"/>
              <a:t>输出的可视化过程，只需要将客户端的鼠标和键盘等输入发送到云端服务器，将处理后的结果返回到客户端进行渲染，就可以实现类似本地软件的使用效果。</a:t>
            </a:r>
          </a:p>
        </p:txBody>
      </p:sp>
    </p:spTree>
    <p:extLst>
      <p:ext uri="{BB962C8B-B14F-4D97-AF65-F5344CB8AC3E}">
        <p14:creationId xmlns:p14="http://schemas.microsoft.com/office/powerpoint/2010/main" val="2406699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10.2</a:t>
            </a:r>
            <a:r>
              <a:rPr lang="zh-CN" altLang="en-US" dirty="0"/>
              <a:t>  </a:t>
            </a:r>
            <a:r>
              <a:rPr lang="zh-CN" altLang="zh-CN" dirty="0"/>
              <a:t>云件系统的架构设计与运行原理</a:t>
            </a:r>
            <a:r>
              <a:rPr lang="zh-CN" altLang="zh-CN" dirty="0">
                <a:effectLst/>
              </a:rPr>
              <a:t> </a:t>
            </a:r>
            <a:r>
              <a:rPr lang="zh-CN" altLang="en-US" dirty="0"/>
              <a:t>	</a:t>
            </a:r>
          </a:p>
        </p:txBody>
      </p:sp>
      <p:sp>
        <p:nvSpPr>
          <p:cNvPr id="4" name="内容占位符 2"/>
          <p:cNvSpPr>
            <a:spLocks noGrp="1"/>
          </p:cNvSpPr>
          <p:nvPr>
            <p:ph idx="1"/>
          </p:nvPr>
        </p:nvSpPr>
        <p:spPr>
          <a:xfrm>
            <a:off x="609600" y="1600201"/>
            <a:ext cx="10972800" cy="4525963"/>
          </a:xfrm>
        </p:spPr>
        <p:txBody>
          <a:bodyPr/>
          <a:lstStyle/>
          <a:p>
            <a:pPr>
              <a:buNone/>
            </a:pPr>
            <a:r>
              <a:rPr lang="en-US" altLang="zh-CN" dirty="0"/>
              <a:t>10.2.1</a:t>
            </a:r>
            <a:r>
              <a:rPr lang="zh-CN" altLang="en-US" dirty="0"/>
              <a:t>  </a:t>
            </a:r>
            <a:r>
              <a:rPr lang="zh-CN" altLang="zh-CN" dirty="0"/>
              <a:t>计算与存储分离的设计理念</a:t>
            </a:r>
            <a:r>
              <a:rPr lang="zh-CN" altLang="zh-CN" dirty="0">
                <a:effectLst/>
              </a:rPr>
              <a:t> </a:t>
            </a:r>
            <a:endParaRPr lang="en-US" altLang="zh-CN" dirty="0"/>
          </a:p>
          <a:p>
            <a:pPr>
              <a:buNone/>
            </a:pPr>
            <a:r>
              <a:rPr lang="en-US" altLang="zh-CN" dirty="0"/>
              <a:t>10.2.2</a:t>
            </a:r>
            <a:r>
              <a:rPr lang="zh-CN" altLang="en-US" dirty="0"/>
              <a:t>  </a:t>
            </a:r>
            <a:r>
              <a:rPr lang="zh-CN" altLang="zh-CN" dirty="0"/>
              <a:t>基于微服务架构的云件模型</a:t>
            </a:r>
            <a:r>
              <a:rPr lang="zh-CN" altLang="zh-CN" dirty="0">
                <a:effectLst/>
              </a:rPr>
              <a:t> </a:t>
            </a:r>
            <a:endParaRPr lang="en-US" altLang="zh-CN" dirty="0"/>
          </a:p>
          <a:p>
            <a:pPr>
              <a:buNone/>
            </a:pPr>
            <a:r>
              <a:rPr lang="en-US" altLang="zh-CN" dirty="0"/>
              <a:t>10.2.3</a:t>
            </a:r>
            <a:r>
              <a:rPr lang="zh-CN" altLang="en-US" dirty="0"/>
              <a:t>  </a:t>
            </a:r>
            <a:r>
              <a:rPr lang="zh-CN" altLang="zh-CN" dirty="0"/>
              <a:t>云件的系统级架构设计</a:t>
            </a:r>
            <a:r>
              <a:rPr lang="zh-CN" altLang="zh-CN" dirty="0">
                <a:effectLst/>
              </a:rPr>
              <a:t> </a:t>
            </a:r>
            <a:endParaRPr lang="en-US" altLang="zh-CN" dirty="0"/>
          </a:p>
          <a:p>
            <a:pPr>
              <a:buNone/>
            </a:pPr>
            <a:r>
              <a:rPr lang="en-US" altLang="zh-CN" dirty="0"/>
              <a:t>10.2.4</a:t>
            </a:r>
            <a:r>
              <a:rPr lang="zh-CN" altLang="en-US" dirty="0"/>
              <a:t>  </a:t>
            </a:r>
            <a:r>
              <a:rPr lang="zh-CN" altLang="zh-CN" dirty="0"/>
              <a:t>云件的开发模式与效果</a:t>
            </a:r>
            <a:r>
              <a:rPr lang="zh-CN" altLang="zh-CN" dirty="0">
                <a:effectLst/>
              </a:rPr>
              <a:t> </a:t>
            </a:r>
            <a:endParaRPr lang="en-US" altLang="zh-CN" dirty="0"/>
          </a:p>
        </p:txBody>
      </p:sp>
    </p:spTree>
    <p:extLst>
      <p:ext uri="{BB962C8B-B14F-4D97-AF65-F5344CB8AC3E}">
        <p14:creationId xmlns:p14="http://schemas.microsoft.com/office/powerpoint/2010/main" val="2428952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10.2.1</a:t>
            </a:r>
            <a:r>
              <a:rPr lang="zh-CN" altLang="en-US" dirty="0"/>
              <a:t>  </a:t>
            </a:r>
            <a:r>
              <a:rPr lang="zh-CN" altLang="zh-CN" dirty="0"/>
              <a:t>计算与存储分离的设计理念</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r>
              <a:rPr lang="zh-CN" altLang="zh-CN" dirty="0"/>
              <a:t>与传统的基于标准的冯·诺依曼体系结构的操作系统不同，云件模式使得计算机系统的输入、输出、存储和计算都不在单一的计算机系统中。这些操作可能分布在互联网的各个地方，再通过网络连接在一起。</a:t>
            </a:r>
            <a:endParaRPr lang="en-US" altLang="zh-CN" dirty="0"/>
          </a:p>
          <a:p>
            <a:r>
              <a:rPr lang="zh-CN" altLang="zh-CN" dirty="0"/>
              <a:t>如输入和输出，就部署在终端机器上，而云件的存储、控制和计算则部署在云端服务器上，从而使得云件的输入、输出和计算都自成系统，通过互联网并基于相应的网络协议实现通信，这样的计算模型又被称为</a:t>
            </a:r>
            <a:r>
              <a:rPr lang="zh-CN" altLang="zh-CN" dirty="0">
                <a:solidFill>
                  <a:srgbClr val="C00000"/>
                </a:solidFill>
              </a:rPr>
              <a:t>松耦合冯·诺依曼计算模型</a:t>
            </a:r>
            <a:r>
              <a:rPr lang="zh-CN" altLang="zh-CN" dirty="0"/>
              <a:t>，该模型是云件系统的设计理论基础。</a:t>
            </a:r>
          </a:p>
        </p:txBody>
      </p:sp>
    </p:spTree>
    <p:extLst>
      <p:ext uri="{BB962C8B-B14F-4D97-AF65-F5344CB8AC3E}">
        <p14:creationId xmlns:p14="http://schemas.microsoft.com/office/powerpoint/2010/main" val="1191702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10.2.1</a:t>
            </a:r>
            <a:r>
              <a:rPr lang="zh-CN" altLang="en-US" dirty="0"/>
              <a:t>  </a:t>
            </a:r>
            <a:r>
              <a:rPr lang="zh-CN" altLang="zh-CN" dirty="0"/>
              <a:t>计算与存储分离的设计理念</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r>
              <a:rPr lang="zh-CN" altLang="zh-CN" dirty="0"/>
              <a:t>云件系统设计的关键在于如何将冯·诺依曼机的五个模块进行解耦，解耦的关键在于</a:t>
            </a:r>
            <a:r>
              <a:rPr lang="zh-CN" altLang="zh-CN" dirty="0">
                <a:solidFill>
                  <a:srgbClr val="C00000"/>
                </a:solidFill>
              </a:rPr>
              <a:t>各个模块需要自成系统</a:t>
            </a:r>
            <a:r>
              <a:rPr lang="zh-CN" altLang="zh-CN" dirty="0"/>
              <a:t>，并且能够独立运行，各个部件之间通过相应的网络协议通信。</a:t>
            </a:r>
          </a:p>
        </p:txBody>
      </p:sp>
      <p:pic>
        <p:nvPicPr>
          <p:cNvPr id="4" name="图片 3" descr="..\18-0551(5.25)\1002.tif">
            <a:extLst>
              <a:ext uri="{FF2B5EF4-FFF2-40B4-BE49-F238E27FC236}">
                <a16:creationId xmlns:a16="http://schemas.microsoft.com/office/drawing/2014/main" id="{CF6F22C7-E63E-1C48-A093-9D6DA7F0D6F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45696" y="3182058"/>
            <a:ext cx="6905928" cy="2601798"/>
          </a:xfrm>
          <a:prstGeom prst="rect">
            <a:avLst/>
          </a:prstGeom>
          <a:noFill/>
          <a:ln>
            <a:noFill/>
          </a:ln>
        </p:spPr>
      </p:pic>
    </p:spTree>
    <p:extLst>
      <p:ext uri="{BB962C8B-B14F-4D97-AF65-F5344CB8AC3E}">
        <p14:creationId xmlns:p14="http://schemas.microsoft.com/office/powerpoint/2010/main" val="1093603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10.2.2</a:t>
            </a:r>
            <a:r>
              <a:rPr lang="zh-CN" altLang="en-US" dirty="0"/>
              <a:t>  </a:t>
            </a:r>
            <a:r>
              <a:rPr lang="zh-CN" altLang="zh-CN" dirty="0"/>
              <a:t>基于微服务架构的云件模型</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pPr marL="0" indent="0">
              <a:buNone/>
            </a:pPr>
            <a:r>
              <a:rPr lang="en-US" altLang="zh-CN" dirty="0"/>
              <a:t>1</a:t>
            </a:r>
            <a:r>
              <a:rPr lang="zh-CN" altLang="zh-CN" dirty="0"/>
              <a:t>．微服务架构</a:t>
            </a:r>
            <a:endParaRPr lang="en-US" altLang="zh-CN" dirty="0"/>
          </a:p>
          <a:p>
            <a:r>
              <a:rPr lang="zh-CN" altLang="zh-CN" dirty="0"/>
              <a:t>微服务架构被提出之初，开发人员通常以业务功能划分服务，软件应用在设计时需要按照业务流程进行分割，每个子服务都能被独立地执行并完成一定业务功能，服务之间利用特定的协议进行通信调用，最后再组合成一个完整的应用程序。</a:t>
            </a:r>
            <a:endParaRPr lang="en-US" altLang="zh-CN" dirty="0"/>
          </a:p>
          <a:p>
            <a:r>
              <a:rPr lang="zh-CN" altLang="zh-CN" dirty="0"/>
              <a:t>随着对微服务研究的深入，研究人员开始从软件工程的角度对微服务的整体架构进行设计与改进，他们按照软件交互、计算以及存储等功能模块对软件应用服务进行划分。</a:t>
            </a:r>
          </a:p>
        </p:txBody>
      </p:sp>
    </p:spTree>
    <p:extLst>
      <p:ext uri="{BB962C8B-B14F-4D97-AF65-F5344CB8AC3E}">
        <p14:creationId xmlns:p14="http://schemas.microsoft.com/office/powerpoint/2010/main" val="1971760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10.2.2</a:t>
            </a:r>
            <a:r>
              <a:rPr lang="zh-CN" altLang="en-US" dirty="0"/>
              <a:t>  </a:t>
            </a:r>
            <a:r>
              <a:rPr lang="zh-CN" altLang="zh-CN" dirty="0"/>
              <a:t>基于微服务架构的云件模型</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pPr marL="0" indent="0">
              <a:buNone/>
            </a:pPr>
            <a:r>
              <a:rPr lang="en-US" altLang="zh-CN" dirty="0"/>
              <a:t>1</a:t>
            </a:r>
            <a:r>
              <a:rPr lang="zh-CN" altLang="zh-CN" dirty="0"/>
              <a:t>．微服务架构</a:t>
            </a:r>
            <a:endParaRPr lang="en-US" altLang="zh-CN" dirty="0"/>
          </a:p>
        </p:txBody>
      </p:sp>
      <p:pic>
        <p:nvPicPr>
          <p:cNvPr id="4" name="图片 3" descr="..\18-0551(5.25)\1003.tif">
            <a:extLst>
              <a:ext uri="{FF2B5EF4-FFF2-40B4-BE49-F238E27FC236}">
                <a16:creationId xmlns:a16="http://schemas.microsoft.com/office/drawing/2014/main" id="{AC5F4B94-4F18-534E-952B-6F15AF86B6A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54537" y="1391742"/>
            <a:ext cx="3082925" cy="5216525"/>
          </a:xfrm>
          <a:prstGeom prst="rect">
            <a:avLst/>
          </a:prstGeom>
          <a:noFill/>
          <a:ln>
            <a:noFill/>
          </a:ln>
        </p:spPr>
      </p:pic>
    </p:spTree>
    <p:extLst>
      <p:ext uri="{BB962C8B-B14F-4D97-AF65-F5344CB8AC3E}">
        <p14:creationId xmlns:p14="http://schemas.microsoft.com/office/powerpoint/2010/main" val="1356213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10.2.2</a:t>
            </a:r>
            <a:r>
              <a:rPr lang="zh-CN" altLang="en-US" dirty="0"/>
              <a:t>  </a:t>
            </a:r>
            <a:r>
              <a:rPr lang="zh-CN" altLang="zh-CN" dirty="0"/>
              <a:t>基于微服务架构的云件模型</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pPr marL="0" indent="0">
              <a:buNone/>
            </a:pPr>
            <a:r>
              <a:rPr lang="en-US" altLang="zh-CN" dirty="0"/>
              <a:t>2</a:t>
            </a:r>
            <a:r>
              <a:rPr lang="zh-CN" altLang="zh-CN" dirty="0"/>
              <a:t>．微服务云端软件模型</a:t>
            </a:r>
            <a:endParaRPr lang="en-US" altLang="zh-CN" dirty="0"/>
          </a:p>
        </p:txBody>
      </p:sp>
      <p:pic>
        <p:nvPicPr>
          <p:cNvPr id="4" name="图片 3" descr="..\18-0551(5.25)\1004.tif">
            <a:extLst>
              <a:ext uri="{FF2B5EF4-FFF2-40B4-BE49-F238E27FC236}">
                <a16:creationId xmlns:a16="http://schemas.microsoft.com/office/drawing/2014/main" id="{980B78C2-A5A4-394D-9EF3-124063683C7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60582" y="2837050"/>
            <a:ext cx="3464805" cy="2186642"/>
          </a:xfrm>
          <a:prstGeom prst="rect">
            <a:avLst/>
          </a:prstGeom>
          <a:noFill/>
          <a:ln>
            <a:noFill/>
          </a:ln>
        </p:spPr>
      </p:pic>
      <p:pic>
        <p:nvPicPr>
          <p:cNvPr id="5" name="图片 4" descr="..\18-0551(5.25)\1005.tif">
            <a:extLst>
              <a:ext uri="{FF2B5EF4-FFF2-40B4-BE49-F238E27FC236}">
                <a16:creationId xmlns:a16="http://schemas.microsoft.com/office/drawing/2014/main" id="{D86D8C19-037D-4C4A-948E-D3E901906E0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45310" y="2491105"/>
            <a:ext cx="5146545" cy="2444452"/>
          </a:xfrm>
          <a:prstGeom prst="rect">
            <a:avLst/>
          </a:prstGeom>
          <a:noFill/>
          <a:ln>
            <a:noFill/>
          </a:ln>
        </p:spPr>
      </p:pic>
      <p:sp>
        <p:nvSpPr>
          <p:cNvPr id="6" name="矩形 5">
            <a:extLst>
              <a:ext uri="{FF2B5EF4-FFF2-40B4-BE49-F238E27FC236}">
                <a16:creationId xmlns:a16="http://schemas.microsoft.com/office/drawing/2014/main" id="{C7565EDB-0519-334B-82D1-81A6491FBD66}"/>
              </a:ext>
            </a:extLst>
          </p:cNvPr>
          <p:cNvSpPr/>
          <p:nvPr/>
        </p:nvSpPr>
        <p:spPr>
          <a:xfrm>
            <a:off x="1788781" y="5525762"/>
            <a:ext cx="2608406" cy="281487"/>
          </a:xfrm>
          <a:prstGeom prst="rect">
            <a:avLst/>
          </a:prstGeom>
        </p:spPr>
        <p:txBody>
          <a:bodyPr wrap="none">
            <a:spAutoFit/>
          </a:bodyPr>
          <a:lstStyle/>
          <a:p>
            <a:pPr algn="ctr">
              <a:lnSpc>
                <a:spcPts val="1400"/>
              </a:lnSpc>
              <a:spcAft>
                <a:spcPts val="780"/>
              </a:spcAft>
            </a:pPr>
            <a:r>
              <a:rPr lang="zh-CN" altLang="zh-CN" kern="100">
                <a:latin typeface="Arial" panose="020B0604020202020204" pitchFamily="34" charset="0"/>
                <a:ea typeface="方正兰亭黑简体"/>
                <a:cs typeface="Arial" panose="020B0604020202020204" pitchFamily="34" charset="0"/>
              </a:rPr>
              <a:t>图</a:t>
            </a:r>
            <a:r>
              <a:rPr lang="zh-CN" altLang="zh-CN" kern="100">
                <a:latin typeface="Arial" panose="020B0604020202020204" pitchFamily="34" charset="0"/>
                <a:ea typeface="方正兰亭黑简体"/>
              </a:rPr>
              <a:t>10.4  </a:t>
            </a:r>
            <a:r>
              <a:rPr lang="zh-CN" altLang="zh-CN" kern="100">
                <a:latin typeface="Arial" panose="020B0604020202020204" pitchFamily="34" charset="0"/>
                <a:ea typeface="方正兰亭黑简体"/>
                <a:cs typeface="Arial" panose="020B0604020202020204" pitchFamily="34" charset="0"/>
              </a:rPr>
              <a:t>传统软件结构图</a:t>
            </a:r>
            <a:endParaRPr lang="zh-CN" altLang="zh-CN" kern="100" dirty="0">
              <a:latin typeface="Arial" panose="020B0604020202020204" pitchFamily="34" charset="0"/>
              <a:ea typeface="方正兰亭黑简体"/>
            </a:endParaRPr>
          </a:p>
        </p:txBody>
      </p:sp>
      <p:sp>
        <p:nvSpPr>
          <p:cNvPr id="7" name="矩形 6">
            <a:extLst>
              <a:ext uri="{FF2B5EF4-FFF2-40B4-BE49-F238E27FC236}">
                <a16:creationId xmlns:a16="http://schemas.microsoft.com/office/drawing/2014/main" id="{FF6AA27D-8396-E442-A0A6-5ED80AFC5ED3}"/>
              </a:ext>
            </a:extLst>
          </p:cNvPr>
          <p:cNvSpPr/>
          <p:nvPr/>
        </p:nvSpPr>
        <p:spPr>
          <a:xfrm>
            <a:off x="6568130" y="5521057"/>
            <a:ext cx="3300904" cy="281487"/>
          </a:xfrm>
          <a:prstGeom prst="rect">
            <a:avLst/>
          </a:prstGeom>
        </p:spPr>
        <p:txBody>
          <a:bodyPr wrap="none">
            <a:spAutoFit/>
          </a:bodyPr>
          <a:lstStyle/>
          <a:p>
            <a:pPr algn="ctr">
              <a:lnSpc>
                <a:spcPts val="1400"/>
              </a:lnSpc>
              <a:spcAft>
                <a:spcPts val="109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10.5  </a:t>
            </a:r>
            <a:r>
              <a:rPr lang="zh-CN" altLang="zh-CN" kern="100" dirty="0">
                <a:latin typeface="Arial" panose="020B0604020202020204" pitchFamily="34" charset="0"/>
                <a:ea typeface="方正兰亭黑简体"/>
                <a:cs typeface="Arial" panose="020B0604020202020204" pitchFamily="34" charset="0"/>
              </a:rPr>
              <a:t>微服务云件结构模型图</a:t>
            </a:r>
            <a:endParaRPr lang="zh-CN" altLang="zh-CN" kern="100" dirty="0">
              <a:latin typeface="Arial" panose="020B0604020202020204" pitchFamily="34" charset="0"/>
              <a:ea typeface="方正兰亭黑简体"/>
            </a:endParaRPr>
          </a:p>
        </p:txBody>
      </p:sp>
    </p:spTree>
    <p:extLst>
      <p:ext uri="{BB962C8B-B14F-4D97-AF65-F5344CB8AC3E}">
        <p14:creationId xmlns:p14="http://schemas.microsoft.com/office/powerpoint/2010/main" val="2826756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10.2.2</a:t>
            </a:r>
            <a:r>
              <a:rPr lang="zh-CN" altLang="en-US" dirty="0"/>
              <a:t>  </a:t>
            </a:r>
            <a:r>
              <a:rPr lang="zh-CN" altLang="zh-CN" dirty="0"/>
              <a:t>基于微服务架构的云件模型</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pPr marL="0" indent="0">
              <a:buNone/>
            </a:pPr>
            <a:r>
              <a:rPr lang="en-US" altLang="zh-CN" dirty="0"/>
              <a:t>2</a:t>
            </a:r>
            <a:r>
              <a:rPr lang="zh-CN" altLang="zh-CN" dirty="0"/>
              <a:t>．微服务云端软件模型</a:t>
            </a:r>
            <a:endParaRPr lang="en-US" altLang="zh-CN" dirty="0"/>
          </a:p>
        </p:txBody>
      </p:sp>
      <p:pic>
        <p:nvPicPr>
          <p:cNvPr id="8" name="图片 7" descr="..\18-0551(5.25)\1006.tif">
            <a:extLst>
              <a:ext uri="{FF2B5EF4-FFF2-40B4-BE49-F238E27FC236}">
                <a16:creationId xmlns:a16="http://schemas.microsoft.com/office/drawing/2014/main" id="{59717703-C213-A045-A384-831196B9539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782625" y="2341271"/>
            <a:ext cx="4667311" cy="3673938"/>
          </a:xfrm>
          <a:prstGeom prst="rect">
            <a:avLst/>
          </a:prstGeom>
          <a:noFill/>
          <a:ln>
            <a:noFill/>
          </a:ln>
        </p:spPr>
      </p:pic>
      <p:sp>
        <p:nvSpPr>
          <p:cNvPr id="9" name="矩形 8">
            <a:extLst>
              <a:ext uri="{FF2B5EF4-FFF2-40B4-BE49-F238E27FC236}">
                <a16:creationId xmlns:a16="http://schemas.microsoft.com/office/drawing/2014/main" id="{CB187BCD-A8AB-034C-AFB0-315795375FE8}"/>
              </a:ext>
            </a:extLst>
          </p:cNvPr>
          <p:cNvSpPr/>
          <p:nvPr/>
        </p:nvSpPr>
        <p:spPr>
          <a:xfrm>
            <a:off x="4096895" y="6309320"/>
            <a:ext cx="3998210" cy="369332"/>
          </a:xfrm>
          <a:prstGeom prst="rect">
            <a:avLst/>
          </a:prstGeom>
        </p:spPr>
        <p:txBody>
          <a:bodyPr wrap="none">
            <a:spAutoFit/>
          </a:bodyPr>
          <a:lstStyle/>
          <a:p>
            <a:r>
              <a:rPr lang="zh-CN" altLang="zh-CN" kern="1000" dirty="0">
                <a:latin typeface="Times New Roman" panose="02020603050405020304" pitchFamily="18" charset="0"/>
                <a:ea typeface="方正宋一简体"/>
                <a:cs typeface="Times New Roman" panose="02020603050405020304" pitchFamily="18" charset="0"/>
              </a:rPr>
              <a:t>图</a:t>
            </a:r>
            <a:r>
              <a:rPr lang="en-US" altLang="zh-CN" kern="1000" dirty="0">
                <a:latin typeface="Times New Roman" panose="02020603050405020304" pitchFamily="18" charset="0"/>
                <a:ea typeface="方正宋一简体"/>
              </a:rPr>
              <a:t>10.6  </a:t>
            </a:r>
            <a:r>
              <a:rPr lang="zh-CN" altLang="zh-CN" kern="1000" dirty="0">
                <a:latin typeface="Times New Roman" panose="02020603050405020304" pitchFamily="18" charset="0"/>
                <a:ea typeface="方正宋一简体"/>
                <a:cs typeface="Times New Roman" panose="02020603050405020304" pitchFamily="18" charset="0"/>
              </a:rPr>
              <a:t>云端所有软件整体结构关系图</a:t>
            </a:r>
            <a:r>
              <a:rPr lang="zh-CN" altLang="zh-CN" dirty="0">
                <a:effectLst/>
              </a:rPr>
              <a:t> </a:t>
            </a:r>
            <a:endParaRPr lang="zh-CN" altLang="en-US" dirty="0"/>
          </a:p>
        </p:txBody>
      </p:sp>
    </p:spTree>
    <p:extLst>
      <p:ext uri="{BB962C8B-B14F-4D97-AF65-F5344CB8AC3E}">
        <p14:creationId xmlns:p14="http://schemas.microsoft.com/office/powerpoint/2010/main" val="523958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zh-CN" altLang="en-US" dirty="0"/>
              <a:t>云计算原理与实践</a:t>
            </a:r>
            <a:r>
              <a:rPr lang="en-US" altLang="zh-CN" dirty="0"/>
              <a:t>》</a:t>
            </a:r>
            <a:r>
              <a:rPr lang="zh-CN" altLang="en-US" dirty="0"/>
              <a:t>课程总览</a:t>
            </a:r>
          </a:p>
        </p:txBody>
      </p:sp>
      <p:sp>
        <p:nvSpPr>
          <p:cNvPr id="1026" name="Rectangle 2"/>
          <p:cNvSpPr>
            <a:spLocks noChangeArrowheads="1"/>
          </p:cNvSpPr>
          <p:nvPr/>
        </p:nvSpPr>
        <p:spPr bwMode="auto">
          <a:xfrm>
            <a:off x="1" y="-246220"/>
            <a:ext cx="246286" cy="492443"/>
          </a:xfrm>
          <a:prstGeom prst="rect">
            <a:avLst/>
          </a:prstGeom>
          <a:noFill/>
          <a:ln w="9525">
            <a:noFill/>
            <a:miter lim="800000"/>
            <a:headEnd/>
            <a:tailEnd/>
          </a:ln>
          <a:effectLst/>
        </p:spPr>
        <p:txBody>
          <a:bodyPr vert="horz" wrap="none" lIns="121920" tIns="60960" rIns="121920" bIns="60960" numCol="1" anchor="ctr" anchorCtr="0" compatLnSpc="1">
            <a:prstTxWarp prst="textNoShape">
              <a:avLst/>
            </a:prstTxWarp>
            <a:spAutoFit/>
          </a:bodyPr>
          <a:lstStyle/>
          <a:p>
            <a:endParaRPr lang="zh-CN" altLang="en-US" sz="2400"/>
          </a:p>
        </p:txBody>
      </p:sp>
      <p:graphicFrame>
        <p:nvGraphicFramePr>
          <p:cNvPr id="1025" name="Object 1"/>
          <p:cNvGraphicFramePr>
            <a:graphicFrameLocks noChangeAspect="1"/>
          </p:cNvGraphicFramePr>
          <p:nvPr/>
        </p:nvGraphicFramePr>
        <p:xfrm>
          <a:off x="895591" y="2084852"/>
          <a:ext cx="10226891" cy="4003609"/>
        </p:xfrm>
        <a:graphic>
          <a:graphicData uri="http://schemas.openxmlformats.org/presentationml/2006/ole">
            <mc:AlternateContent xmlns:mc="http://schemas.openxmlformats.org/markup-compatibility/2006">
              <mc:Choice xmlns:v="urn:schemas-microsoft-com:vml" Requires="v">
                <p:oleObj spid="_x0000_s1030" name="Visio" r:id="rId3" imgW="5723178" imgH="2249303" progId="Visio.Drawing.11">
                  <p:embed/>
                </p:oleObj>
              </mc:Choice>
              <mc:Fallback>
                <p:oleObj name="Visio" r:id="rId3" imgW="5723178" imgH="2249303" progId="Visio.Drawing.11">
                  <p:embed/>
                  <p:pic>
                    <p:nvPicPr>
                      <p:cNvPr id="1025"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591" y="2084852"/>
                        <a:ext cx="10226891" cy="40036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40864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10.2.2</a:t>
            </a:r>
            <a:r>
              <a:rPr lang="zh-CN" altLang="en-US" dirty="0"/>
              <a:t>  </a:t>
            </a:r>
            <a:r>
              <a:rPr lang="zh-CN" altLang="zh-CN" dirty="0"/>
              <a:t>基于微服务架构的云件模型</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pPr marL="0" indent="0">
              <a:buNone/>
            </a:pPr>
            <a:r>
              <a:rPr lang="en-US" altLang="zh-CN" dirty="0"/>
              <a:t>3</a:t>
            </a:r>
            <a:r>
              <a:rPr lang="zh-CN" altLang="zh-CN" dirty="0"/>
              <a:t>．云件的交互过程</a:t>
            </a:r>
          </a:p>
        </p:txBody>
      </p:sp>
      <p:pic>
        <p:nvPicPr>
          <p:cNvPr id="4" name="图片 3" descr="..\18-0551(5.25)\1007.tif">
            <a:extLst>
              <a:ext uri="{FF2B5EF4-FFF2-40B4-BE49-F238E27FC236}">
                <a16:creationId xmlns:a16="http://schemas.microsoft.com/office/drawing/2014/main" id="{428A13D5-375C-F54C-BD1D-C849494B45C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05214" y="2682120"/>
            <a:ext cx="3637965" cy="2635767"/>
          </a:xfrm>
          <a:prstGeom prst="rect">
            <a:avLst/>
          </a:prstGeom>
          <a:noFill/>
          <a:ln>
            <a:noFill/>
          </a:ln>
        </p:spPr>
      </p:pic>
      <p:pic>
        <p:nvPicPr>
          <p:cNvPr id="5" name="图片 4" descr="..\18-0551(5.25)\1008.tif">
            <a:extLst>
              <a:ext uri="{FF2B5EF4-FFF2-40B4-BE49-F238E27FC236}">
                <a16:creationId xmlns:a16="http://schemas.microsoft.com/office/drawing/2014/main" id="{DC171498-1E8C-3E4D-BBC4-7601733B283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38793" y="2638431"/>
            <a:ext cx="4076615" cy="2632657"/>
          </a:xfrm>
          <a:prstGeom prst="rect">
            <a:avLst/>
          </a:prstGeom>
          <a:noFill/>
          <a:ln>
            <a:noFill/>
          </a:ln>
        </p:spPr>
      </p:pic>
      <p:sp>
        <p:nvSpPr>
          <p:cNvPr id="6" name="矩形 5">
            <a:extLst>
              <a:ext uri="{FF2B5EF4-FFF2-40B4-BE49-F238E27FC236}">
                <a16:creationId xmlns:a16="http://schemas.microsoft.com/office/drawing/2014/main" id="{21090970-7D90-6345-ADDB-1BBDC9B3F161}"/>
              </a:ext>
            </a:extLst>
          </p:cNvPr>
          <p:cNvSpPr/>
          <p:nvPr/>
        </p:nvSpPr>
        <p:spPr>
          <a:xfrm>
            <a:off x="1755923" y="5628937"/>
            <a:ext cx="3536546" cy="369332"/>
          </a:xfrm>
          <a:prstGeom prst="rect">
            <a:avLst/>
          </a:prstGeom>
        </p:spPr>
        <p:txBody>
          <a:bodyPr wrap="none">
            <a:spAutoFit/>
          </a:bodyPr>
          <a:lstStyle/>
          <a:p>
            <a:r>
              <a:rPr lang="zh-CN" altLang="zh-CN" kern="1000" dirty="0">
                <a:latin typeface="Times New Roman" panose="02020603050405020304" pitchFamily="18" charset="0"/>
                <a:ea typeface="方正宋一简体"/>
                <a:cs typeface="Times New Roman" panose="02020603050405020304" pitchFamily="18" charset="0"/>
              </a:rPr>
              <a:t>图</a:t>
            </a:r>
            <a:r>
              <a:rPr lang="en-US" altLang="zh-CN" kern="1000" dirty="0">
                <a:latin typeface="Times New Roman" panose="02020603050405020304" pitchFamily="18" charset="0"/>
                <a:ea typeface="方正宋一简体"/>
              </a:rPr>
              <a:t>10.7  </a:t>
            </a:r>
            <a:r>
              <a:rPr lang="zh-CN" altLang="zh-CN" kern="1000" dirty="0">
                <a:latin typeface="Times New Roman" panose="02020603050405020304" pitchFamily="18" charset="0"/>
                <a:ea typeface="方正宋一简体"/>
                <a:cs typeface="Times New Roman" panose="02020603050405020304" pitchFamily="18" charset="0"/>
              </a:rPr>
              <a:t>单机软件交互简化过程图</a:t>
            </a:r>
            <a:r>
              <a:rPr lang="zh-CN" altLang="zh-CN" dirty="0">
                <a:effectLst/>
              </a:rPr>
              <a:t> </a:t>
            </a:r>
            <a:endParaRPr lang="zh-CN" altLang="en-US" dirty="0"/>
          </a:p>
        </p:txBody>
      </p:sp>
      <p:sp>
        <p:nvSpPr>
          <p:cNvPr id="7" name="矩形 6">
            <a:extLst>
              <a:ext uri="{FF2B5EF4-FFF2-40B4-BE49-F238E27FC236}">
                <a16:creationId xmlns:a16="http://schemas.microsoft.com/office/drawing/2014/main" id="{A808CF2E-4D28-D348-86CE-660B25CD2ADF}"/>
              </a:ext>
            </a:extLst>
          </p:cNvPr>
          <p:cNvSpPr/>
          <p:nvPr/>
        </p:nvSpPr>
        <p:spPr>
          <a:xfrm>
            <a:off x="6942064" y="5716782"/>
            <a:ext cx="3070071" cy="281487"/>
          </a:xfrm>
          <a:prstGeom prst="rect">
            <a:avLst/>
          </a:prstGeom>
        </p:spPr>
        <p:txBody>
          <a:bodyPr wrap="none">
            <a:spAutoFit/>
          </a:bodyPr>
          <a:lstStyle/>
          <a:p>
            <a:pPr algn="ctr">
              <a:lnSpc>
                <a:spcPts val="1400"/>
              </a:lnSpc>
              <a:spcAft>
                <a:spcPts val="78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10.8  </a:t>
            </a:r>
            <a:r>
              <a:rPr lang="zh-CN" altLang="zh-CN" kern="100" dirty="0">
                <a:latin typeface="Arial" panose="020B0604020202020204" pitchFamily="34" charset="0"/>
                <a:ea typeface="方正兰亭黑简体"/>
                <a:cs typeface="Arial" panose="020B0604020202020204" pitchFamily="34" charset="0"/>
              </a:rPr>
              <a:t>云件交互简化过程图</a:t>
            </a:r>
            <a:endParaRPr lang="zh-CN" altLang="zh-CN" kern="100" dirty="0">
              <a:latin typeface="Arial" panose="020B0604020202020204" pitchFamily="34" charset="0"/>
              <a:ea typeface="方正兰亭黑简体"/>
            </a:endParaRPr>
          </a:p>
        </p:txBody>
      </p:sp>
    </p:spTree>
    <p:extLst>
      <p:ext uri="{BB962C8B-B14F-4D97-AF65-F5344CB8AC3E}">
        <p14:creationId xmlns:p14="http://schemas.microsoft.com/office/powerpoint/2010/main" val="3986729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10.2.3</a:t>
            </a:r>
            <a:r>
              <a:rPr lang="zh-CN" altLang="en-US" dirty="0"/>
              <a:t>  </a:t>
            </a:r>
            <a:r>
              <a:rPr lang="zh-CN" altLang="zh-CN" dirty="0"/>
              <a:t>云件的系统级架构设计</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r>
              <a:rPr lang="zh-CN" altLang="zh-CN" dirty="0"/>
              <a:t>云件系统软件层架构主要由三个部分组成：</a:t>
            </a:r>
            <a:r>
              <a:rPr lang="en-US" altLang="zh-CN" dirty="0"/>
              <a:t>Container Service</a:t>
            </a:r>
            <a:r>
              <a:rPr lang="zh-CN" altLang="zh-CN" dirty="0"/>
              <a:t>、</a:t>
            </a:r>
            <a:r>
              <a:rPr lang="en-US" altLang="zh-CN" dirty="0"/>
              <a:t>X Service</a:t>
            </a:r>
            <a:r>
              <a:rPr lang="zh-CN" altLang="zh-CN" dirty="0"/>
              <a:t>和</a:t>
            </a:r>
            <a:r>
              <a:rPr lang="en-US" altLang="zh-CN" dirty="0"/>
              <a:t>Web Service</a:t>
            </a:r>
            <a:r>
              <a:rPr lang="zh-CN" altLang="zh-CN" dirty="0"/>
              <a:t>。</a:t>
            </a:r>
          </a:p>
          <a:p>
            <a:pPr marL="0" indent="0">
              <a:buNone/>
            </a:pPr>
            <a:endParaRPr lang="en-US" altLang="zh-CN" dirty="0"/>
          </a:p>
        </p:txBody>
      </p:sp>
      <p:pic>
        <p:nvPicPr>
          <p:cNvPr id="4" name="图片 3" descr="..\18-0551(5.25)\1009.tif">
            <a:extLst>
              <a:ext uri="{FF2B5EF4-FFF2-40B4-BE49-F238E27FC236}">
                <a16:creationId xmlns:a16="http://schemas.microsoft.com/office/drawing/2014/main" id="{09FBCFC0-1DEE-5C49-86A2-484FEDFCD60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706325" y="2274963"/>
            <a:ext cx="3721697" cy="4379224"/>
          </a:xfrm>
          <a:prstGeom prst="rect">
            <a:avLst/>
          </a:prstGeom>
          <a:noFill/>
          <a:ln>
            <a:noFill/>
          </a:ln>
        </p:spPr>
      </p:pic>
    </p:spTree>
    <p:extLst>
      <p:ext uri="{BB962C8B-B14F-4D97-AF65-F5344CB8AC3E}">
        <p14:creationId xmlns:p14="http://schemas.microsoft.com/office/powerpoint/2010/main" val="1547262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10.2.3</a:t>
            </a:r>
            <a:r>
              <a:rPr lang="zh-CN" altLang="en-US" dirty="0"/>
              <a:t>  </a:t>
            </a:r>
            <a:r>
              <a:rPr lang="zh-CN" altLang="zh-CN" dirty="0"/>
              <a:t>云件的系统级架构设计</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r>
              <a:rPr lang="zh-CN" altLang="zh-CN" dirty="0"/>
              <a:t>云件系统的各服务之间的通信过程可以分为控制平面和数据平面</a:t>
            </a:r>
            <a:r>
              <a:rPr lang="zh-CN" altLang="en-US" dirty="0"/>
              <a:t>。</a:t>
            </a:r>
            <a:endParaRPr lang="en-US" altLang="zh-CN" dirty="0"/>
          </a:p>
        </p:txBody>
      </p:sp>
      <p:pic>
        <p:nvPicPr>
          <p:cNvPr id="6" name="图片 5" descr="..\18-0551(5.25)\1010.tif">
            <a:extLst>
              <a:ext uri="{FF2B5EF4-FFF2-40B4-BE49-F238E27FC236}">
                <a16:creationId xmlns:a16="http://schemas.microsoft.com/office/drawing/2014/main" id="{2C0AA72B-8EC3-9145-88DF-6A0EE0415B9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69985" y="2285427"/>
            <a:ext cx="3081407" cy="4248127"/>
          </a:xfrm>
          <a:prstGeom prst="rect">
            <a:avLst/>
          </a:prstGeom>
          <a:noFill/>
          <a:ln>
            <a:noFill/>
          </a:ln>
        </p:spPr>
      </p:pic>
    </p:spTree>
    <p:extLst>
      <p:ext uri="{BB962C8B-B14F-4D97-AF65-F5344CB8AC3E}">
        <p14:creationId xmlns:p14="http://schemas.microsoft.com/office/powerpoint/2010/main" val="3753927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10.2.3</a:t>
            </a:r>
            <a:r>
              <a:rPr lang="zh-CN" altLang="en-US" dirty="0"/>
              <a:t>  </a:t>
            </a:r>
            <a:r>
              <a:rPr lang="zh-CN" altLang="zh-CN" dirty="0"/>
              <a:t>云件的系统级架构设计</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r>
              <a:rPr lang="zh-CN" altLang="zh-CN" dirty="0"/>
              <a:t>由于云件系统本身采取了微服务架构进行设计，可以借助当前流行的</a:t>
            </a:r>
            <a:r>
              <a:rPr lang="zh-CN" altLang="zh-CN" dirty="0">
                <a:solidFill>
                  <a:srgbClr val="C00000"/>
                </a:solidFill>
              </a:rPr>
              <a:t>容器编排系统</a:t>
            </a:r>
            <a:r>
              <a:rPr lang="zh-CN" altLang="zh-CN" dirty="0"/>
              <a:t>（如</a:t>
            </a:r>
            <a:r>
              <a:rPr lang="en-US" altLang="zh-CN" dirty="0"/>
              <a:t>Kubernetes</a:t>
            </a:r>
            <a:r>
              <a:rPr lang="zh-CN" altLang="zh-CN" dirty="0"/>
              <a:t>、</a:t>
            </a:r>
            <a:r>
              <a:rPr lang="en-US" altLang="zh-CN" dirty="0"/>
              <a:t>Rancher</a:t>
            </a:r>
            <a:r>
              <a:rPr lang="zh-CN" altLang="zh-CN" dirty="0"/>
              <a:t>和</a:t>
            </a:r>
            <a:r>
              <a:rPr lang="en-US" altLang="zh-CN" dirty="0"/>
              <a:t>Mesos</a:t>
            </a:r>
            <a:r>
              <a:rPr lang="zh-CN" altLang="zh-CN" dirty="0"/>
              <a:t>等）实现灵活的调度策略，使云件系统的各项服务运行在最合适的环境中。</a:t>
            </a:r>
            <a:endParaRPr lang="en-US" altLang="zh-CN" dirty="0"/>
          </a:p>
        </p:txBody>
      </p:sp>
      <p:pic>
        <p:nvPicPr>
          <p:cNvPr id="8" name="图片 7" descr="..\18-0551(5.25)\1011.tif">
            <a:extLst>
              <a:ext uri="{FF2B5EF4-FFF2-40B4-BE49-F238E27FC236}">
                <a16:creationId xmlns:a16="http://schemas.microsoft.com/office/drawing/2014/main" id="{0E0C61C8-0AB2-8246-8549-FC28322D27F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793287" y="3014930"/>
            <a:ext cx="4645633" cy="3584174"/>
          </a:xfrm>
          <a:prstGeom prst="rect">
            <a:avLst/>
          </a:prstGeom>
          <a:noFill/>
          <a:ln>
            <a:noFill/>
          </a:ln>
        </p:spPr>
      </p:pic>
    </p:spTree>
    <p:extLst>
      <p:ext uri="{BB962C8B-B14F-4D97-AF65-F5344CB8AC3E}">
        <p14:creationId xmlns:p14="http://schemas.microsoft.com/office/powerpoint/2010/main" val="3177590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10.2.3</a:t>
            </a:r>
            <a:r>
              <a:rPr lang="zh-CN" altLang="en-US" dirty="0"/>
              <a:t>  </a:t>
            </a:r>
            <a:r>
              <a:rPr lang="zh-CN" altLang="zh-CN" dirty="0"/>
              <a:t>云件的系统级架构设计</a:t>
            </a:r>
            <a:r>
              <a:rPr lang="zh-CN" altLang="zh-CN" dirty="0">
                <a:effectLst/>
              </a:rPr>
              <a:t> </a:t>
            </a:r>
            <a:endParaRPr lang="zh-CN" altLang="en-US" dirty="0"/>
          </a:p>
        </p:txBody>
      </p:sp>
      <p:pic>
        <p:nvPicPr>
          <p:cNvPr id="5" name="图片 4" descr="..\18-0551(5.25)\1012.tif">
            <a:extLst>
              <a:ext uri="{FF2B5EF4-FFF2-40B4-BE49-F238E27FC236}">
                <a16:creationId xmlns:a16="http://schemas.microsoft.com/office/drawing/2014/main" id="{F5DC4AE2-F5FD-FA40-ACF0-7C3EB1D2702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87525" y="1921978"/>
            <a:ext cx="5813253" cy="3274221"/>
          </a:xfrm>
          <a:prstGeom prst="rect">
            <a:avLst/>
          </a:prstGeom>
          <a:noFill/>
          <a:ln>
            <a:noFill/>
          </a:ln>
        </p:spPr>
      </p:pic>
      <p:sp>
        <p:nvSpPr>
          <p:cNvPr id="4" name="矩形 3">
            <a:extLst>
              <a:ext uri="{FF2B5EF4-FFF2-40B4-BE49-F238E27FC236}">
                <a16:creationId xmlns:a16="http://schemas.microsoft.com/office/drawing/2014/main" id="{A3F4138D-3E3D-7645-86F6-4F78265A53B4}"/>
              </a:ext>
            </a:extLst>
          </p:cNvPr>
          <p:cNvSpPr/>
          <p:nvPr/>
        </p:nvSpPr>
        <p:spPr>
          <a:xfrm>
            <a:off x="3728569" y="5724210"/>
            <a:ext cx="4731167" cy="369332"/>
          </a:xfrm>
          <a:prstGeom prst="rect">
            <a:avLst/>
          </a:prstGeom>
        </p:spPr>
        <p:txBody>
          <a:bodyPr wrap="none">
            <a:spAutoFit/>
          </a:bodyPr>
          <a:lstStyle/>
          <a:p>
            <a:r>
              <a:rPr lang="zh-CN" altLang="zh-CN" kern="1000" dirty="0">
                <a:latin typeface="Times New Roman" panose="02020603050405020304" pitchFamily="18" charset="0"/>
                <a:ea typeface="方正宋一简体"/>
                <a:cs typeface="Times New Roman" panose="02020603050405020304" pitchFamily="18" charset="0"/>
              </a:rPr>
              <a:t>图</a:t>
            </a:r>
            <a:r>
              <a:rPr lang="en-US" altLang="zh-CN" kern="1000" dirty="0">
                <a:latin typeface="Times New Roman" panose="02020603050405020304" pitchFamily="18" charset="0"/>
                <a:ea typeface="方正宋一简体"/>
              </a:rPr>
              <a:t>10.12  WebRTC</a:t>
            </a:r>
            <a:r>
              <a:rPr lang="zh-CN" altLang="zh-CN" kern="1000" dirty="0">
                <a:latin typeface="Times New Roman" panose="02020603050405020304" pitchFamily="18" charset="0"/>
                <a:ea typeface="方正宋一简体"/>
                <a:cs typeface="Times New Roman" panose="02020603050405020304" pitchFamily="18" charset="0"/>
              </a:rPr>
              <a:t>建立视频流传输的基本流程</a:t>
            </a:r>
            <a:r>
              <a:rPr lang="zh-CN" altLang="zh-CN" dirty="0">
                <a:effectLst/>
              </a:rPr>
              <a:t> </a:t>
            </a:r>
            <a:endParaRPr lang="zh-CN" altLang="en-US" dirty="0"/>
          </a:p>
        </p:txBody>
      </p:sp>
    </p:spTree>
    <p:extLst>
      <p:ext uri="{BB962C8B-B14F-4D97-AF65-F5344CB8AC3E}">
        <p14:creationId xmlns:p14="http://schemas.microsoft.com/office/powerpoint/2010/main" val="2871026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10.2.3</a:t>
            </a:r>
            <a:r>
              <a:rPr lang="zh-CN" altLang="en-US" dirty="0"/>
              <a:t>  </a:t>
            </a:r>
            <a:r>
              <a:rPr lang="zh-CN" altLang="zh-CN" dirty="0"/>
              <a:t>云件的系统级架构设计</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r>
              <a:rPr lang="zh-CN" altLang="zh-CN" dirty="0"/>
              <a:t>在云件的概念中，各个模块抽象为</a:t>
            </a:r>
            <a:r>
              <a:rPr lang="zh-CN" altLang="zh-CN" dirty="0">
                <a:solidFill>
                  <a:srgbClr val="C00000"/>
                </a:solidFill>
              </a:rPr>
              <a:t>服务</a:t>
            </a:r>
            <a:r>
              <a:rPr lang="zh-CN" altLang="zh-CN" dirty="0"/>
              <a:t>，云件的交互服务部署在终端，计算和存储服务部署在云端。</a:t>
            </a:r>
            <a:endParaRPr lang="en-US" altLang="zh-CN" dirty="0"/>
          </a:p>
        </p:txBody>
      </p:sp>
      <p:pic>
        <p:nvPicPr>
          <p:cNvPr id="5" name="图片 4" descr="..\18-0551(5.25)\1013.tif">
            <a:extLst>
              <a:ext uri="{FF2B5EF4-FFF2-40B4-BE49-F238E27FC236}">
                <a16:creationId xmlns:a16="http://schemas.microsoft.com/office/drawing/2014/main" id="{2168257A-64A9-F440-8676-7312DE5BB9F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09567" y="2633198"/>
            <a:ext cx="1602243" cy="3973576"/>
          </a:xfrm>
          <a:prstGeom prst="rect">
            <a:avLst/>
          </a:prstGeom>
          <a:noFill/>
          <a:ln>
            <a:noFill/>
          </a:ln>
        </p:spPr>
      </p:pic>
    </p:spTree>
    <p:extLst>
      <p:ext uri="{BB962C8B-B14F-4D97-AF65-F5344CB8AC3E}">
        <p14:creationId xmlns:p14="http://schemas.microsoft.com/office/powerpoint/2010/main" val="4253675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10.3</a:t>
            </a:r>
            <a:r>
              <a:rPr lang="zh-CN" altLang="en-US" dirty="0"/>
              <a:t>  </a:t>
            </a:r>
            <a:r>
              <a:rPr lang="zh-CN" altLang="zh-CN" dirty="0"/>
              <a:t>云件的开发模式与效果</a:t>
            </a:r>
            <a:r>
              <a:rPr lang="zh-CN" altLang="zh-CN" dirty="0">
                <a:effectLst/>
              </a:rPr>
              <a:t> </a:t>
            </a:r>
            <a:r>
              <a:rPr lang="zh-CN" altLang="en-US" dirty="0"/>
              <a:t>	</a:t>
            </a:r>
          </a:p>
        </p:txBody>
      </p:sp>
      <p:sp>
        <p:nvSpPr>
          <p:cNvPr id="4" name="内容占位符 2"/>
          <p:cNvSpPr>
            <a:spLocks noGrp="1"/>
          </p:cNvSpPr>
          <p:nvPr>
            <p:ph idx="1"/>
          </p:nvPr>
        </p:nvSpPr>
        <p:spPr>
          <a:xfrm>
            <a:off x="609600" y="1600201"/>
            <a:ext cx="10972800" cy="4525963"/>
          </a:xfrm>
        </p:spPr>
        <p:txBody>
          <a:bodyPr/>
          <a:lstStyle/>
          <a:p>
            <a:pPr>
              <a:buNone/>
            </a:pPr>
            <a:r>
              <a:rPr lang="en-US" altLang="zh-CN" dirty="0"/>
              <a:t>10.3.1</a:t>
            </a:r>
            <a:r>
              <a:rPr lang="zh-CN" altLang="en-US" dirty="0"/>
              <a:t>  </a:t>
            </a:r>
            <a:r>
              <a:rPr lang="zh-CN" altLang="zh-CN" dirty="0"/>
              <a:t>云件的开发模式</a:t>
            </a:r>
            <a:r>
              <a:rPr lang="zh-CN" altLang="zh-CN" dirty="0">
                <a:effectLst/>
              </a:rPr>
              <a:t> </a:t>
            </a:r>
            <a:endParaRPr lang="en-US" altLang="zh-CN" dirty="0"/>
          </a:p>
          <a:p>
            <a:pPr>
              <a:buNone/>
            </a:pPr>
            <a:r>
              <a:rPr lang="en-US" altLang="zh-CN" dirty="0"/>
              <a:t>10.3.2</a:t>
            </a:r>
            <a:r>
              <a:rPr lang="zh-CN" altLang="en-US" dirty="0"/>
              <a:t>  </a:t>
            </a:r>
            <a:r>
              <a:rPr lang="zh-CN" altLang="zh-CN" dirty="0"/>
              <a:t>云件的效果展示</a:t>
            </a:r>
            <a:r>
              <a:rPr lang="zh-CN" altLang="zh-CN" dirty="0">
                <a:effectLst/>
              </a:rPr>
              <a:t> </a:t>
            </a:r>
            <a:endParaRPr lang="en-US" altLang="zh-CN" dirty="0"/>
          </a:p>
        </p:txBody>
      </p:sp>
    </p:spTree>
    <p:extLst>
      <p:ext uri="{BB962C8B-B14F-4D97-AF65-F5344CB8AC3E}">
        <p14:creationId xmlns:p14="http://schemas.microsoft.com/office/powerpoint/2010/main" val="2615014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10.3.1</a:t>
            </a:r>
            <a:r>
              <a:rPr lang="zh-CN" altLang="en-US" dirty="0"/>
              <a:t>  </a:t>
            </a:r>
            <a:r>
              <a:rPr lang="zh-CN" altLang="zh-CN" dirty="0"/>
              <a:t>云件的开发模式</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r>
              <a:rPr lang="zh-CN" altLang="zh-CN" dirty="0"/>
              <a:t>在容器技术的支撑下，云件开发过程可以变得非常迅速，主要得益于微服务架构的</a:t>
            </a:r>
            <a:r>
              <a:rPr lang="zh-CN" altLang="zh-CN" dirty="0">
                <a:solidFill>
                  <a:srgbClr val="C00000"/>
                </a:solidFill>
              </a:rPr>
              <a:t>持续集成（</a:t>
            </a:r>
            <a:r>
              <a:rPr lang="en-US" altLang="zh-CN" dirty="0">
                <a:solidFill>
                  <a:srgbClr val="C00000"/>
                </a:solidFill>
              </a:rPr>
              <a:t>Continuous Integration</a:t>
            </a:r>
            <a:r>
              <a:rPr lang="zh-CN" altLang="zh-CN" dirty="0">
                <a:solidFill>
                  <a:srgbClr val="C00000"/>
                </a:solidFill>
              </a:rPr>
              <a:t>，</a:t>
            </a:r>
            <a:r>
              <a:rPr lang="en-US" altLang="zh-CN" dirty="0">
                <a:solidFill>
                  <a:srgbClr val="C00000"/>
                </a:solidFill>
              </a:rPr>
              <a:t>CI</a:t>
            </a:r>
            <a:r>
              <a:rPr lang="zh-CN" altLang="zh-CN" dirty="0">
                <a:solidFill>
                  <a:srgbClr val="C00000"/>
                </a:solidFill>
              </a:rPr>
              <a:t>）</a:t>
            </a:r>
            <a:r>
              <a:rPr lang="zh-CN" altLang="zh-CN" dirty="0"/>
              <a:t>和</a:t>
            </a:r>
            <a:r>
              <a:rPr lang="zh-CN" altLang="zh-CN" dirty="0">
                <a:solidFill>
                  <a:srgbClr val="C00000"/>
                </a:solidFill>
              </a:rPr>
              <a:t>持续部署（</a:t>
            </a:r>
            <a:r>
              <a:rPr lang="en-US" altLang="zh-CN" dirty="0">
                <a:solidFill>
                  <a:srgbClr val="C00000"/>
                </a:solidFill>
              </a:rPr>
              <a:t>Continuous Deployment</a:t>
            </a:r>
            <a:r>
              <a:rPr lang="zh-CN" altLang="zh-CN" dirty="0">
                <a:solidFill>
                  <a:srgbClr val="C00000"/>
                </a:solidFill>
              </a:rPr>
              <a:t>，</a:t>
            </a:r>
            <a:r>
              <a:rPr lang="en-US" altLang="zh-CN" dirty="0">
                <a:solidFill>
                  <a:srgbClr val="C00000"/>
                </a:solidFill>
              </a:rPr>
              <a:t>CD</a:t>
            </a:r>
            <a:r>
              <a:rPr lang="zh-CN" altLang="zh-CN" dirty="0">
                <a:solidFill>
                  <a:srgbClr val="C00000"/>
                </a:solidFill>
              </a:rPr>
              <a:t>）</a:t>
            </a:r>
            <a:r>
              <a:rPr lang="zh-CN" altLang="zh-CN" dirty="0"/>
              <a:t>特性。</a:t>
            </a:r>
            <a:endParaRPr lang="en-US" altLang="zh-CN" dirty="0"/>
          </a:p>
        </p:txBody>
      </p:sp>
      <p:pic>
        <p:nvPicPr>
          <p:cNvPr id="5" name="图片 4" descr="..\18-0551(5.25)\1014.tif">
            <a:extLst>
              <a:ext uri="{FF2B5EF4-FFF2-40B4-BE49-F238E27FC236}">
                <a16:creationId xmlns:a16="http://schemas.microsoft.com/office/drawing/2014/main" id="{6249E4FA-3C0C-9F4E-B3F6-F1E0A84E38A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82591" y="3095571"/>
            <a:ext cx="5856196" cy="2875572"/>
          </a:xfrm>
          <a:prstGeom prst="rect">
            <a:avLst/>
          </a:prstGeom>
          <a:noFill/>
          <a:ln>
            <a:noFill/>
          </a:ln>
        </p:spPr>
      </p:pic>
      <p:sp>
        <p:nvSpPr>
          <p:cNvPr id="4" name="矩形 3">
            <a:extLst>
              <a:ext uri="{FF2B5EF4-FFF2-40B4-BE49-F238E27FC236}">
                <a16:creationId xmlns:a16="http://schemas.microsoft.com/office/drawing/2014/main" id="{49D3E304-7F38-A343-9933-1E53C6D38522}"/>
              </a:ext>
            </a:extLst>
          </p:cNvPr>
          <p:cNvSpPr/>
          <p:nvPr/>
        </p:nvSpPr>
        <p:spPr>
          <a:xfrm>
            <a:off x="4428177" y="6309320"/>
            <a:ext cx="3365024" cy="281487"/>
          </a:xfrm>
          <a:prstGeom prst="rect">
            <a:avLst/>
          </a:prstGeom>
        </p:spPr>
        <p:txBody>
          <a:bodyPr wrap="none">
            <a:spAutoFit/>
          </a:bodyPr>
          <a:lstStyle/>
          <a:p>
            <a:pPr algn="ctr">
              <a:lnSpc>
                <a:spcPts val="1400"/>
              </a:lnSpc>
              <a:spcAft>
                <a:spcPts val="78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10.14  </a:t>
            </a:r>
            <a:r>
              <a:rPr lang="zh-CN" altLang="zh-CN" kern="100" dirty="0">
                <a:latin typeface="Arial" panose="020B0604020202020204" pitchFamily="34" charset="0"/>
                <a:ea typeface="方正兰亭黑简体"/>
                <a:cs typeface="Arial" panose="020B0604020202020204" pitchFamily="34" charset="0"/>
              </a:rPr>
              <a:t>云件开发的</a:t>
            </a:r>
            <a:r>
              <a:rPr lang="zh-CN" altLang="zh-CN" kern="100" dirty="0">
                <a:latin typeface="Arial" panose="020B0604020202020204" pitchFamily="34" charset="0"/>
                <a:ea typeface="方正兰亭黑简体"/>
              </a:rPr>
              <a:t>CI/CD</a:t>
            </a:r>
            <a:r>
              <a:rPr lang="zh-CN" altLang="zh-CN" kern="100" dirty="0">
                <a:latin typeface="Arial" panose="020B0604020202020204" pitchFamily="34" charset="0"/>
                <a:ea typeface="方正兰亭黑简体"/>
                <a:cs typeface="Arial" panose="020B0604020202020204" pitchFamily="34" charset="0"/>
              </a:rPr>
              <a:t>结构</a:t>
            </a:r>
            <a:endParaRPr lang="zh-CN" altLang="zh-CN" kern="100" dirty="0">
              <a:latin typeface="Arial" panose="020B0604020202020204" pitchFamily="34" charset="0"/>
              <a:ea typeface="方正兰亭黑简体"/>
            </a:endParaRPr>
          </a:p>
        </p:txBody>
      </p:sp>
    </p:spTree>
    <p:extLst>
      <p:ext uri="{BB962C8B-B14F-4D97-AF65-F5344CB8AC3E}">
        <p14:creationId xmlns:p14="http://schemas.microsoft.com/office/powerpoint/2010/main" val="1555599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10.3.1</a:t>
            </a:r>
            <a:r>
              <a:rPr lang="zh-CN" altLang="en-US" dirty="0"/>
              <a:t>  </a:t>
            </a:r>
            <a:r>
              <a:rPr lang="zh-CN" altLang="zh-CN" dirty="0"/>
              <a:t>云件的开发模式</a:t>
            </a:r>
            <a:r>
              <a:rPr lang="zh-CN" altLang="zh-CN" dirty="0">
                <a:effectLst/>
              </a:rPr>
              <a:t> </a:t>
            </a:r>
            <a:endParaRPr lang="zh-CN" altLang="en-US" dirty="0"/>
          </a:p>
        </p:txBody>
      </p:sp>
      <p:pic>
        <p:nvPicPr>
          <p:cNvPr id="6" name="内容占位符 5" descr="..\18-0551(5.25)\1015.tif">
            <a:extLst>
              <a:ext uri="{FF2B5EF4-FFF2-40B4-BE49-F238E27FC236}">
                <a16:creationId xmlns:a16="http://schemas.microsoft.com/office/drawing/2014/main" id="{DBDDFAD2-6221-B943-90C6-E7DCD5C6BCB6}"/>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44877" y="2192357"/>
            <a:ext cx="1905917" cy="4552319"/>
          </a:xfrm>
          <a:prstGeom prst="rect">
            <a:avLst/>
          </a:prstGeom>
          <a:noFill/>
          <a:ln>
            <a:noFill/>
          </a:ln>
        </p:spPr>
      </p:pic>
      <p:sp>
        <p:nvSpPr>
          <p:cNvPr id="9" name="内容占位符 2">
            <a:extLst>
              <a:ext uri="{FF2B5EF4-FFF2-40B4-BE49-F238E27FC236}">
                <a16:creationId xmlns:a16="http://schemas.microsoft.com/office/drawing/2014/main" id="{B3F13B39-2E97-ED46-8396-1E12B2A80607}"/>
              </a:ext>
            </a:extLst>
          </p:cNvPr>
          <p:cNvSpPr txBox="1">
            <a:spLocks/>
          </p:cNvSpPr>
          <p:nvPr/>
        </p:nvSpPr>
        <p:spPr>
          <a:xfrm>
            <a:off x="609600" y="1600201"/>
            <a:ext cx="11024212" cy="4709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Docker</a:t>
            </a:r>
            <a:r>
              <a:rPr lang="zh-CN" altLang="zh-CN" dirty="0"/>
              <a:t>作为当前主流的微服务封装部署工具，能够很好地契合云件镜像的封装</a:t>
            </a:r>
            <a:r>
              <a:rPr lang="zh-CN" altLang="en-US" dirty="0"/>
              <a:t>。</a:t>
            </a:r>
          </a:p>
          <a:p>
            <a:endParaRPr lang="en-US" altLang="zh-CN" dirty="0"/>
          </a:p>
        </p:txBody>
      </p:sp>
    </p:spTree>
    <p:extLst>
      <p:ext uri="{BB962C8B-B14F-4D97-AF65-F5344CB8AC3E}">
        <p14:creationId xmlns:p14="http://schemas.microsoft.com/office/powerpoint/2010/main" val="872632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10.3.1</a:t>
            </a:r>
            <a:r>
              <a:rPr lang="zh-CN" altLang="en-US" dirty="0"/>
              <a:t>  </a:t>
            </a:r>
            <a:r>
              <a:rPr lang="zh-CN" altLang="zh-CN" dirty="0"/>
              <a:t>云件的开发模式</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r>
              <a:rPr lang="zh-CN" altLang="zh-CN" dirty="0"/>
              <a:t>容器技术与云件的特性非常契合，主要是因为它具有以下几个优点</a:t>
            </a:r>
            <a:r>
              <a:rPr lang="zh-CN" altLang="en-US" dirty="0"/>
              <a:t>：</a:t>
            </a:r>
            <a:endParaRPr lang="en-US" altLang="zh-CN" dirty="0"/>
          </a:p>
          <a:p>
            <a:pPr marL="457200" lvl="1" indent="0">
              <a:buNone/>
            </a:pPr>
            <a:r>
              <a:rPr lang="en-US" altLang="zh-CN" dirty="0"/>
              <a:t>1</a:t>
            </a:r>
            <a:r>
              <a:rPr lang="zh-CN" altLang="zh-CN" dirty="0"/>
              <a:t>．资源独立、隔离</a:t>
            </a:r>
          </a:p>
          <a:p>
            <a:pPr marL="457200" lvl="1" indent="0">
              <a:buNone/>
            </a:pPr>
            <a:r>
              <a:rPr lang="en-US" altLang="zh-CN" dirty="0"/>
              <a:t>2</a:t>
            </a:r>
            <a:r>
              <a:rPr lang="zh-CN" altLang="zh-CN" dirty="0"/>
              <a:t>．环境一致性</a:t>
            </a:r>
          </a:p>
          <a:p>
            <a:pPr marL="457200" lvl="1" indent="0">
              <a:buNone/>
            </a:pPr>
            <a:r>
              <a:rPr lang="en-US" altLang="zh-CN" dirty="0"/>
              <a:t>3</a:t>
            </a:r>
            <a:r>
              <a:rPr lang="zh-CN" altLang="zh-CN" dirty="0"/>
              <a:t>．</a:t>
            </a:r>
            <a:r>
              <a:rPr lang="zh-CN" altLang="en-US" dirty="0"/>
              <a:t>轻量化</a:t>
            </a:r>
            <a:endParaRPr lang="en-US" altLang="zh-CN" dirty="0"/>
          </a:p>
          <a:p>
            <a:pPr marL="457200" lvl="1" indent="0">
              <a:buNone/>
            </a:pPr>
            <a:r>
              <a:rPr lang="en-US" altLang="zh-CN" dirty="0"/>
              <a:t>4</a:t>
            </a:r>
            <a:r>
              <a:rPr lang="zh-CN" altLang="zh-CN" dirty="0"/>
              <a:t>．一次构建到处运行</a:t>
            </a:r>
            <a:endParaRPr lang="zh-CN" altLang="zh-CN" b="1" dirty="0"/>
          </a:p>
          <a:p>
            <a:endParaRPr lang="zh-CN" altLang="zh-CN" dirty="0"/>
          </a:p>
        </p:txBody>
      </p:sp>
    </p:spTree>
    <p:extLst>
      <p:ext uri="{BB962C8B-B14F-4D97-AF65-F5344CB8AC3E}">
        <p14:creationId xmlns:p14="http://schemas.microsoft.com/office/powerpoint/2010/main" val="3789788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normAutofit/>
          </a:bodyPr>
          <a:lstStyle/>
          <a:p>
            <a:pPr>
              <a:lnSpc>
                <a:spcPct val="120000"/>
              </a:lnSpc>
            </a:pPr>
            <a:r>
              <a:rPr lang="en-US" altLang="zh-CN" sz="3733" dirty="0"/>
              <a:t>10.1</a:t>
            </a:r>
            <a:r>
              <a:rPr lang="zh-CN" altLang="en-US" sz="3733" dirty="0"/>
              <a:t>  </a:t>
            </a:r>
            <a:r>
              <a:rPr lang="zh-CN" altLang="zh-CN" sz="4000" dirty="0"/>
              <a:t>从软件到云件</a:t>
            </a:r>
            <a:r>
              <a:rPr lang="zh-CN" altLang="zh-CN" sz="4000" dirty="0">
                <a:effectLst/>
              </a:rPr>
              <a:t> </a:t>
            </a:r>
            <a:r>
              <a:rPr lang="zh-CN" altLang="en-US" sz="3733" dirty="0"/>
              <a:t>	</a:t>
            </a:r>
            <a:endParaRPr lang="en-US" altLang="zh-CN" sz="3733" dirty="0"/>
          </a:p>
          <a:p>
            <a:pPr>
              <a:lnSpc>
                <a:spcPct val="120000"/>
              </a:lnSpc>
            </a:pPr>
            <a:r>
              <a:rPr lang="en-US" altLang="zh-CN" sz="4000" dirty="0"/>
              <a:t>10.2</a:t>
            </a:r>
            <a:r>
              <a:rPr lang="zh-CN" altLang="en-US" sz="4000" dirty="0"/>
              <a:t>  </a:t>
            </a:r>
            <a:r>
              <a:rPr lang="zh-CN" altLang="zh-CN" sz="4000" dirty="0"/>
              <a:t>云件系统的架构设计与运行原理 </a:t>
            </a:r>
            <a:endParaRPr lang="en-US" altLang="zh-CN" sz="4000" dirty="0"/>
          </a:p>
          <a:p>
            <a:pPr>
              <a:lnSpc>
                <a:spcPct val="120000"/>
              </a:lnSpc>
            </a:pPr>
            <a:r>
              <a:rPr lang="en-US" altLang="zh-CN" sz="4000" dirty="0"/>
              <a:t>10.3</a:t>
            </a:r>
            <a:r>
              <a:rPr lang="zh-CN" altLang="en-US" sz="4000" dirty="0"/>
              <a:t>  </a:t>
            </a:r>
            <a:r>
              <a:rPr lang="zh-CN" altLang="zh-CN" sz="4000" dirty="0"/>
              <a:t>云件的开发模式与效果 </a:t>
            </a:r>
            <a:endParaRPr lang="en-US" altLang="zh-CN" sz="4000" dirty="0"/>
          </a:p>
          <a:p>
            <a:pPr>
              <a:lnSpc>
                <a:spcPct val="120000"/>
              </a:lnSpc>
            </a:pPr>
            <a:r>
              <a:rPr lang="en-US" altLang="zh-CN" sz="4000" dirty="0"/>
              <a:t>10.4</a:t>
            </a:r>
            <a:r>
              <a:rPr lang="zh-CN" altLang="en-US" sz="4000" dirty="0"/>
              <a:t>  </a:t>
            </a:r>
            <a:r>
              <a:rPr lang="zh-CN" altLang="zh-CN" sz="4000" dirty="0"/>
              <a:t>云件在大规模在线实训平台中的应用 </a:t>
            </a:r>
            <a:endParaRPr lang="en-US" altLang="zh-CN" sz="4000" dirty="0"/>
          </a:p>
          <a:p>
            <a:pPr>
              <a:lnSpc>
                <a:spcPct val="120000"/>
              </a:lnSpc>
            </a:pPr>
            <a:r>
              <a:rPr lang="en-US" altLang="zh-CN" sz="3733" dirty="0"/>
              <a:t>10.5</a:t>
            </a:r>
            <a:r>
              <a:rPr lang="zh-CN" altLang="en-US" sz="3733" dirty="0"/>
              <a:t>  </a:t>
            </a:r>
            <a:r>
              <a:rPr lang="zh-CN" altLang="zh-CN" sz="4000" dirty="0"/>
              <a:t>实践：云件应用开发实例</a:t>
            </a:r>
            <a:r>
              <a:rPr lang="zh-CN" altLang="zh-CN" sz="3600" dirty="0">
                <a:effectLst/>
              </a:rPr>
              <a:t> </a:t>
            </a:r>
            <a:endParaRPr lang="en-US" altLang="zh-CN" sz="3733" dirty="0"/>
          </a:p>
          <a:p>
            <a:pPr>
              <a:lnSpc>
                <a:spcPct val="120000"/>
              </a:lnSpc>
            </a:pPr>
            <a:endParaRPr lang="en-US" altLang="zh-CN" sz="3733" dirty="0">
              <a:latin typeface="+mj-lt"/>
              <a:ea typeface="黑体" pitchFamily="49" charset="-122"/>
            </a:endParaRPr>
          </a:p>
        </p:txBody>
      </p:sp>
      <p:sp>
        <p:nvSpPr>
          <p:cNvPr id="10" name="TextBox 9"/>
          <p:cNvSpPr txBox="1"/>
          <p:nvPr/>
        </p:nvSpPr>
        <p:spPr>
          <a:xfrm>
            <a:off x="7951070" y="3651889"/>
            <a:ext cx="1965603" cy="461665"/>
          </a:xfrm>
          <a:prstGeom prst="rect">
            <a:avLst/>
          </a:prstGeom>
          <a:noFill/>
        </p:spPr>
        <p:txBody>
          <a:bodyPr wrap="none" rtlCol="0">
            <a:spAutoFit/>
          </a:bodyPr>
          <a:lstStyle/>
          <a:p>
            <a:r>
              <a:rPr lang="en-US" altLang="zh-CN" sz="2400" b="1" u="sng" dirty="0">
                <a:solidFill>
                  <a:schemeClr val="bg1"/>
                </a:solidFill>
              </a:rPr>
              <a:t>Data Science</a:t>
            </a:r>
            <a:endParaRPr lang="zh-CN" altLang="en-US" sz="2400" b="1" u="sng" dirty="0">
              <a:solidFill>
                <a:schemeClr val="bg1"/>
              </a:solidFill>
            </a:endParaRPr>
          </a:p>
        </p:txBody>
      </p:sp>
      <p:sp>
        <p:nvSpPr>
          <p:cNvPr id="13" name="TextBox 12"/>
          <p:cNvSpPr txBox="1"/>
          <p:nvPr/>
        </p:nvSpPr>
        <p:spPr>
          <a:xfrm>
            <a:off x="6975530" y="5894411"/>
            <a:ext cx="1752403" cy="338554"/>
          </a:xfrm>
          <a:prstGeom prst="rect">
            <a:avLst/>
          </a:prstGeom>
          <a:noFill/>
        </p:spPr>
        <p:txBody>
          <a:bodyPr wrap="none" rtlCol="0">
            <a:spAutoFit/>
          </a:bodyPr>
          <a:lstStyle/>
          <a:p>
            <a:r>
              <a:rPr lang="en-US" altLang="zh-CN" sz="1600" dirty="0">
                <a:solidFill>
                  <a:schemeClr val="bg1"/>
                </a:solidFill>
              </a:rPr>
              <a:t>Machine Learning</a:t>
            </a:r>
            <a:endParaRPr lang="zh-CN" altLang="en-US" sz="1600" dirty="0">
              <a:solidFill>
                <a:schemeClr val="bg1"/>
              </a:solidFill>
            </a:endParaRPr>
          </a:p>
        </p:txBody>
      </p:sp>
      <p:sp>
        <p:nvSpPr>
          <p:cNvPr id="14" name="TextBox 13"/>
          <p:cNvSpPr txBox="1"/>
          <p:nvPr/>
        </p:nvSpPr>
        <p:spPr>
          <a:xfrm>
            <a:off x="9041464" y="3316834"/>
            <a:ext cx="1721946" cy="338554"/>
          </a:xfrm>
          <a:prstGeom prst="rect">
            <a:avLst/>
          </a:prstGeom>
          <a:noFill/>
        </p:spPr>
        <p:txBody>
          <a:bodyPr wrap="none" rtlCol="0">
            <a:spAutoFit/>
          </a:bodyPr>
          <a:lstStyle/>
          <a:p>
            <a:r>
              <a:rPr lang="en-US" altLang="zh-CN" sz="1600" dirty="0">
                <a:solidFill>
                  <a:schemeClr val="bg1"/>
                </a:solidFill>
              </a:rPr>
              <a:t>Domain expertise</a:t>
            </a:r>
            <a:endParaRPr lang="zh-CN" altLang="en-US" sz="1600" dirty="0">
              <a:solidFill>
                <a:schemeClr val="bg1"/>
              </a:solidFill>
            </a:endParaRPr>
          </a:p>
        </p:txBody>
      </p:sp>
      <p:sp>
        <p:nvSpPr>
          <p:cNvPr id="15" name="TextBox 14"/>
          <p:cNvSpPr txBox="1"/>
          <p:nvPr/>
        </p:nvSpPr>
        <p:spPr>
          <a:xfrm>
            <a:off x="9494061" y="4358240"/>
            <a:ext cx="1313180" cy="338554"/>
          </a:xfrm>
          <a:prstGeom prst="rect">
            <a:avLst/>
          </a:prstGeom>
          <a:noFill/>
        </p:spPr>
        <p:txBody>
          <a:bodyPr wrap="none" rtlCol="0">
            <a:spAutoFit/>
          </a:bodyPr>
          <a:lstStyle/>
          <a:p>
            <a:r>
              <a:rPr lang="en-US" altLang="zh-CN" sz="1600" dirty="0">
                <a:solidFill>
                  <a:schemeClr val="bg1"/>
                </a:solidFill>
              </a:rPr>
              <a:t>Mathematics</a:t>
            </a:r>
            <a:endParaRPr lang="zh-CN" altLang="en-US" sz="1600" dirty="0">
              <a:solidFill>
                <a:schemeClr val="bg1"/>
              </a:solidFill>
            </a:endParaRPr>
          </a:p>
        </p:txBody>
      </p:sp>
      <p:sp>
        <p:nvSpPr>
          <p:cNvPr id="16" name="TextBox 15"/>
          <p:cNvSpPr txBox="1"/>
          <p:nvPr/>
        </p:nvSpPr>
        <p:spPr>
          <a:xfrm>
            <a:off x="9056897" y="5894411"/>
            <a:ext cx="1705916" cy="338554"/>
          </a:xfrm>
          <a:prstGeom prst="rect">
            <a:avLst/>
          </a:prstGeom>
          <a:noFill/>
        </p:spPr>
        <p:txBody>
          <a:bodyPr wrap="none" rtlCol="0">
            <a:spAutoFit/>
          </a:bodyPr>
          <a:lstStyle/>
          <a:p>
            <a:r>
              <a:rPr lang="en-US" altLang="zh-CN" sz="1600" dirty="0">
                <a:solidFill>
                  <a:schemeClr val="bg1"/>
                </a:solidFill>
              </a:rPr>
              <a:t>Data engineering</a:t>
            </a:r>
            <a:endParaRPr lang="zh-CN" altLang="en-US" sz="1600" dirty="0">
              <a:solidFill>
                <a:schemeClr val="bg1"/>
              </a:solidFill>
            </a:endParaRPr>
          </a:p>
        </p:txBody>
      </p:sp>
    </p:spTree>
    <p:extLst>
      <p:ext uri="{BB962C8B-B14F-4D97-AF65-F5344CB8AC3E}">
        <p14:creationId xmlns:p14="http://schemas.microsoft.com/office/powerpoint/2010/main" val="3127121136"/>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10.3.2</a:t>
            </a:r>
            <a:r>
              <a:rPr lang="zh-CN" altLang="en-US" dirty="0"/>
              <a:t>  </a:t>
            </a:r>
            <a:r>
              <a:rPr lang="zh-CN" altLang="zh-CN" dirty="0"/>
              <a:t>云件的效果展示</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pPr marL="0" indent="0">
              <a:buNone/>
            </a:pPr>
            <a:r>
              <a:rPr lang="en-US" altLang="zh-CN" dirty="0"/>
              <a:t>1</a:t>
            </a:r>
            <a:r>
              <a:rPr lang="zh-CN" altLang="zh-CN" dirty="0"/>
              <a:t>．云件运行环境配置</a:t>
            </a:r>
            <a:endParaRPr lang="en-US" altLang="zh-CN" dirty="0"/>
          </a:p>
          <a:p>
            <a:r>
              <a:rPr lang="zh-CN" altLang="zh-CN" dirty="0"/>
              <a:t>云件平台是由多组微服务组成，为了满足快速部署与灵活配置等要求，系统需要部署和运行在基于微服务的</a:t>
            </a:r>
            <a:r>
              <a:rPr lang="en-US" altLang="zh-CN" dirty="0"/>
              <a:t>IaaS</a:t>
            </a:r>
            <a:r>
              <a:rPr lang="zh-CN" altLang="zh-CN" dirty="0"/>
              <a:t>平台上。</a:t>
            </a:r>
            <a:r>
              <a:rPr lang="zh-CN" altLang="zh-CN" dirty="0">
                <a:effectLst/>
              </a:rPr>
              <a:t> </a:t>
            </a:r>
            <a:endParaRPr lang="en-US" altLang="zh-CN" dirty="0">
              <a:effectLst/>
            </a:endParaRPr>
          </a:p>
          <a:p>
            <a:r>
              <a:rPr lang="zh-CN" altLang="zh-CN" dirty="0"/>
              <a:t>云件平台系统可以运行在多台云主机上，每台云主机配置为</a:t>
            </a:r>
            <a:r>
              <a:rPr lang="en-US" altLang="zh-CN" dirty="0"/>
              <a:t>4</a:t>
            </a:r>
            <a:r>
              <a:rPr lang="zh-CN" altLang="zh-CN" dirty="0"/>
              <a:t>～</a:t>
            </a:r>
            <a:r>
              <a:rPr lang="en-US" altLang="zh-CN" dirty="0"/>
              <a:t>8</a:t>
            </a:r>
            <a:r>
              <a:rPr lang="zh-CN" altLang="zh-CN" dirty="0"/>
              <a:t>个核心、</a:t>
            </a:r>
            <a:r>
              <a:rPr lang="en-US" altLang="zh-CN" dirty="0"/>
              <a:t>16GB</a:t>
            </a:r>
            <a:r>
              <a:rPr lang="zh-CN" altLang="zh-CN" dirty="0"/>
              <a:t>以上的内存和</a:t>
            </a:r>
            <a:r>
              <a:rPr lang="en-US" altLang="zh-CN" dirty="0"/>
              <a:t>500GB</a:t>
            </a:r>
            <a:r>
              <a:rPr lang="zh-CN" altLang="zh-CN" dirty="0"/>
              <a:t>以上的硬盘，同时，为了保证对外服务质量，这台服务器的带宽应不低于</a:t>
            </a:r>
            <a:r>
              <a:rPr lang="en-US" altLang="zh-CN" dirty="0"/>
              <a:t>20Mbit/s</a:t>
            </a:r>
            <a:r>
              <a:rPr lang="zh-CN" altLang="zh-CN" dirty="0"/>
              <a:t>。窗口服务和容器服务则运行在另外一台云主机上，这两种服务放在一台服务器上可以通过内存进行通信，从而提高容器和</a:t>
            </a:r>
            <a:r>
              <a:rPr lang="en-US" altLang="zh-CN" dirty="0" err="1"/>
              <a:t>Xorg</a:t>
            </a:r>
            <a:r>
              <a:rPr lang="zh-CN" altLang="zh-CN" dirty="0"/>
              <a:t>之间的通信效率，减少云端服务器内部不必要的传输开销。</a:t>
            </a:r>
          </a:p>
        </p:txBody>
      </p:sp>
    </p:spTree>
    <p:extLst>
      <p:ext uri="{BB962C8B-B14F-4D97-AF65-F5344CB8AC3E}">
        <p14:creationId xmlns:p14="http://schemas.microsoft.com/office/powerpoint/2010/main" val="3895533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10.3.1</a:t>
            </a:r>
            <a:r>
              <a:rPr lang="zh-CN" altLang="en-US" dirty="0"/>
              <a:t>  </a:t>
            </a:r>
            <a:r>
              <a:rPr lang="zh-CN" altLang="zh-CN" dirty="0"/>
              <a:t>云件的开发模式</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pPr marL="0" indent="0">
              <a:buNone/>
            </a:pPr>
            <a:r>
              <a:rPr lang="en-US" altLang="zh-CN" dirty="0"/>
              <a:t>2</a:t>
            </a:r>
            <a:r>
              <a:rPr lang="zh-CN" altLang="zh-CN" dirty="0"/>
              <a:t>．效果展示</a:t>
            </a:r>
          </a:p>
        </p:txBody>
      </p:sp>
      <p:pic>
        <p:nvPicPr>
          <p:cNvPr id="6" name="图片 5">
            <a:extLst>
              <a:ext uri="{FF2B5EF4-FFF2-40B4-BE49-F238E27FC236}">
                <a16:creationId xmlns:a16="http://schemas.microsoft.com/office/drawing/2014/main" id="{BAAA368C-D5E3-6740-8CC3-BB67A52302C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908658" y="2605115"/>
            <a:ext cx="6367543" cy="3211792"/>
          </a:xfrm>
          <a:prstGeom prst="rect">
            <a:avLst/>
          </a:prstGeom>
          <a:noFill/>
          <a:ln>
            <a:noFill/>
          </a:ln>
        </p:spPr>
      </p:pic>
      <p:sp>
        <p:nvSpPr>
          <p:cNvPr id="4" name="矩形 3">
            <a:extLst>
              <a:ext uri="{FF2B5EF4-FFF2-40B4-BE49-F238E27FC236}">
                <a16:creationId xmlns:a16="http://schemas.microsoft.com/office/drawing/2014/main" id="{1857EDC1-92E9-3346-93B7-4998A24B1938}"/>
              </a:ext>
            </a:extLst>
          </p:cNvPr>
          <p:cNvSpPr/>
          <p:nvPr/>
        </p:nvSpPr>
        <p:spPr>
          <a:xfrm>
            <a:off x="4746373" y="6124654"/>
            <a:ext cx="2728632" cy="369332"/>
          </a:xfrm>
          <a:prstGeom prst="rect">
            <a:avLst/>
          </a:prstGeom>
        </p:spPr>
        <p:txBody>
          <a:bodyPr wrap="none">
            <a:spAutoFit/>
          </a:bodyPr>
          <a:lstStyle/>
          <a:p>
            <a:r>
              <a:rPr lang="zh-CN" altLang="zh-CN" kern="1000" dirty="0">
                <a:latin typeface="Times New Roman" panose="02020603050405020304" pitchFamily="18" charset="0"/>
                <a:ea typeface="方正宋一简体"/>
                <a:cs typeface="Times New Roman" panose="02020603050405020304" pitchFamily="18" charset="0"/>
              </a:rPr>
              <a:t>图</a:t>
            </a:r>
            <a:r>
              <a:rPr lang="en-US" altLang="zh-CN" kern="1000" dirty="0">
                <a:latin typeface="Times New Roman" panose="02020603050405020304" pitchFamily="18" charset="0"/>
                <a:ea typeface="方正宋一简体"/>
              </a:rPr>
              <a:t>10.16  </a:t>
            </a:r>
            <a:r>
              <a:rPr lang="zh-CN" altLang="zh-CN" kern="1000" dirty="0">
                <a:latin typeface="Times New Roman" panose="02020603050405020304" pitchFamily="18" charset="0"/>
                <a:ea typeface="方正宋一简体"/>
                <a:cs typeface="Times New Roman" panose="02020603050405020304" pitchFamily="18" charset="0"/>
              </a:rPr>
              <a:t>云件分类结果图</a:t>
            </a:r>
            <a:r>
              <a:rPr lang="zh-CN" altLang="zh-CN" dirty="0">
                <a:effectLst/>
              </a:rPr>
              <a:t> </a:t>
            </a:r>
            <a:endParaRPr lang="zh-CN" altLang="en-US" dirty="0"/>
          </a:p>
        </p:txBody>
      </p:sp>
    </p:spTree>
    <p:extLst>
      <p:ext uri="{BB962C8B-B14F-4D97-AF65-F5344CB8AC3E}">
        <p14:creationId xmlns:p14="http://schemas.microsoft.com/office/powerpoint/2010/main" val="3285274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10.3.1</a:t>
            </a:r>
            <a:r>
              <a:rPr lang="zh-CN" altLang="en-US" dirty="0"/>
              <a:t>  </a:t>
            </a:r>
            <a:r>
              <a:rPr lang="zh-CN" altLang="zh-CN" dirty="0"/>
              <a:t>云件的开发模式</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pPr marL="0" indent="0">
              <a:buNone/>
            </a:pPr>
            <a:r>
              <a:rPr lang="en-US" altLang="zh-CN" dirty="0"/>
              <a:t>2</a:t>
            </a:r>
            <a:r>
              <a:rPr lang="zh-CN" altLang="zh-CN" dirty="0"/>
              <a:t>．效果展示</a:t>
            </a:r>
          </a:p>
        </p:txBody>
      </p:sp>
      <p:pic>
        <p:nvPicPr>
          <p:cNvPr id="7" name="图片 6">
            <a:extLst>
              <a:ext uri="{FF2B5EF4-FFF2-40B4-BE49-F238E27FC236}">
                <a16:creationId xmlns:a16="http://schemas.microsoft.com/office/drawing/2014/main" id="{8F5575BC-B7F5-194A-9897-3FFC82D5C85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88578" y="2249839"/>
            <a:ext cx="4418139" cy="3534016"/>
          </a:xfrm>
          <a:prstGeom prst="rect">
            <a:avLst/>
          </a:prstGeom>
          <a:noFill/>
          <a:ln>
            <a:noFill/>
          </a:ln>
        </p:spPr>
      </p:pic>
      <p:sp>
        <p:nvSpPr>
          <p:cNvPr id="5" name="矩形 4">
            <a:extLst>
              <a:ext uri="{FF2B5EF4-FFF2-40B4-BE49-F238E27FC236}">
                <a16:creationId xmlns:a16="http://schemas.microsoft.com/office/drawing/2014/main" id="{CF29D14A-BE81-F84E-8FB7-3336FE4D4BC1}"/>
              </a:ext>
            </a:extLst>
          </p:cNvPr>
          <p:cNvSpPr/>
          <p:nvPr/>
        </p:nvSpPr>
        <p:spPr>
          <a:xfrm>
            <a:off x="4102478" y="6158340"/>
            <a:ext cx="4016421" cy="369332"/>
          </a:xfrm>
          <a:prstGeom prst="rect">
            <a:avLst/>
          </a:prstGeom>
        </p:spPr>
        <p:txBody>
          <a:bodyPr wrap="none">
            <a:spAutoFit/>
          </a:bodyPr>
          <a:lstStyle/>
          <a:p>
            <a:r>
              <a:rPr lang="en-US" altLang="zh-CN" kern="1000" dirty="0">
                <a:latin typeface="Times New Roman" panose="02020603050405020304" pitchFamily="18" charset="0"/>
                <a:ea typeface="方正宋一简体"/>
              </a:rPr>
              <a:t> </a:t>
            </a:r>
            <a:r>
              <a:rPr lang="zh-CN" altLang="zh-CN" kern="1000" dirty="0">
                <a:latin typeface="Times New Roman" panose="02020603050405020304" pitchFamily="18" charset="0"/>
                <a:ea typeface="方正宋一简体"/>
                <a:cs typeface="Times New Roman" panose="02020603050405020304" pitchFamily="18" charset="0"/>
              </a:rPr>
              <a:t>图</a:t>
            </a:r>
            <a:r>
              <a:rPr lang="en-US" altLang="zh-CN" kern="1000" dirty="0">
                <a:latin typeface="Times New Roman" panose="02020603050405020304" pitchFamily="18" charset="0"/>
                <a:ea typeface="方正宋一简体"/>
              </a:rPr>
              <a:t>10.17  Sublime Text</a:t>
            </a:r>
            <a:r>
              <a:rPr lang="zh-CN" altLang="zh-CN" kern="1000" dirty="0">
                <a:latin typeface="Times New Roman" panose="02020603050405020304" pitchFamily="18" charset="0"/>
                <a:ea typeface="方正宋一简体"/>
                <a:cs typeface="Times New Roman" panose="02020603050405020304" pitchFamily="18" charset="0"/>
              </a:rPr>
              <a:t>云件运行过程图</a:t>
            </a:r>
            <a:r>
              <a:rPr lang="zh-CN" altLang="zh-CN" dirty="0">
                <a:effectLst/>
              </a:rPr>
              <a:t> </a:t>
            </a:r>
            <a:endParaRPr lang="zh-CN" altLang="en-US" dirty="0"/>
          </a:p>
        </p:txBody>
      </p:sp>
    </p:spTree>
    <p:extLst>
      <p:ext uri="{BB962C8B-B14F-4D97-AF65-F5344CB8AC3E}">
        <p14:creationId xmlns:p14="http://schemas.microsoft.com/office/powerpoint/2010/main" val="571915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10.3.1</a:t>
            </a:r>
            <a:r>
              <a:rPr lang="zh-CN" altLang="en-US" dirty="0"/>
              <a:t>  </a:t>
            </a:r>
            <a:r>
              <a:rPr lang="zh-CN" altLang="zh-CN" dirty="0"/>
              <a:t>云件的开发模式</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pPr marL="0" indent="0">
              <a:buNone/>
            </a:pPr>
            <a:r>
              <a:rPr lang="en-US" altLang="zh-CN" dirty="0"/>
              <a:t>2</a:t>
            </a:r>
            <a:r>
              <a:rPr lang="zh-CN" altLang="zh-CN" dirty="0"/>
              <a:t>．效果展示</a:t>
            </a:r>
          </a:p>
        </p:txBody>
      </p:sp>
      <p:pic>
        <p:nvPicPr>
          <p:cNvPr id="7" name="图片 6">
            <a:extLst>
              <a:ext uri="{FF2B5EF4-FFF2-40B4-BE49-F238E27FC236}">
                <a16:creationId xmlns:a16="http://schemas.microsoft.com/office/drawing/2014/main" id="{3D0EDF24-209A-3D46-8FF4-2A265F7D541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704984" y="2249839"/>
            <a:ext cx="4755971" cy="3690149"/>
          </a:xfrm>
          <a:prstGeom prst="rect">
            <a:avLst/>
          </a:prstGeom>
          <a:noFill/>
          <a:ln>
            <a:noFill/>
          </a:ln>
        </p:spPr>
      </p:pic>
      <p:sp>
        <p:nvSpPr>
          <p:cNvPr id="5" name="矩形 4">
            <a:extLst>
              <a:ext uri="{FF2B5EF4-FFF2-40B4-BE49-F238E27FC236}">
                <a16:creationId xmlns:a16="http://schemas.microsoft.com/office/drawing/2014/main" id="{2133A5ED-B801-9C44-9528-0EE8929AB64C}"/>
              </a:ext>
            </a:extLst>
          </p:cNvPr>
          <p:cNvSpPr/>
          <p:nvPr/>
        </p:nvSpPr>
        <p:spPr>
          <a:xfrm>
            <a:off x="4310689" y="6309320"/>
            <a:ext cx="3544560" cy="281487"/>
          </a:xfrm>
          <a:prstGeom prst="rect">
            <a:avLst/>
          </a:prstGeom>
        </p:spPr>
        <p:txBody>
          <a:bodyPr wrap="none">
            <a:spAutoFit/>
          </a:bodyPr>
          <a:lstStyle/>
          <a:p>
            <a:pPr algn="just">
              <a:lnSpc>
                <a:spcPts val="1400"/>
              </a:lnSpc>
              <a:spcAft>
                <a:spcPts val="780"/>
              </a:spcAft>
            </a:pPr>
            <a:r>
              <a:rPr lang="zh-CN" altLang="zh-CN" kern="100" dirty="0">
                <a:latin typeface="Arial" panose="020B0604020202020204" pitchFamily="34" charset="0"/>
                <a:ea typeface="方正兰亭黑简体"/>
              </a:rPr>
              <a:t> </a:t>
            </a: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10.18</a:t>
            </a:r>
            <a:r>
              <a:rPr lang="zh-CN" altLang="zh-CN" b="1" kern="100" dirty="0">
                <a:latin typeface="Arial" panose="020B0604020202020204" pitchFamily="34" charset="0"/>
                <a:ea typeface="方正兰亭黑简体"/>
              </a:rPr>
              <a:t>  </a:t>
            </a:r>
            <a:r>
              <a:rPr lang="zh-CN" altLang="zh-CN" kern="100" dirty="0">
                <a:latin typeface="Arial" panose="020B0604020202020204" pitchFamily="34" charset="0"/>
                <a:ea typeface="方正兰亭黑简体"/>
              </a:rPr>
              <a:t>Eclipse</a:t>
            </a:r>
            <a:r>
              <a:rPr lang="zh-CN" altLang="zh-CN" kern="100" dirty="0">
                <a:latin typeface="Arial" panose="020B0604020202020204" pitchFamily="34" charset="0"/>
                <a:ea typeface="方正兰亭黑简体"/>
                <a:cs typeface="Arial" panose="020B0604020202020204" pitchFamily="34" charset="0"/>
              </a:rPr>
              <a:t>云件运行过程图</a:t>
            </a:r>
            <a:endParaRPr lang="zh-CN" altLang="zh-CN" kern="100" dirty="0">
              <a:latin typeface="Arial" panose="020B0604020202020204" pitchFamily="34" charset="0"/>
              <a:ea typeface="方正兰亭黑简体"/>
            </a:endParaRPr>
          </a:p>
        </p:txBody>
      </p:sp>
    </p:spTree>
    <p:extLst>
      <p:ext uri="{BB962C8B-B14F-4D97-AF65-F5344CB8AC3E}">
        <p14:creationId xmlns:p14="http://schemas.microsoft.com/office/powerpoint/2010/main" val="4084243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10.4</a:t>
            </a:r>
            <a:r>
              <a:rPr lang="zh-CN" altLang="en-US" sz="4000" dirty="0"/>
              <a:t>   </a:t>
            </a:r>
            <a:r>
              <a:rPr lang="zh-CN" altLang="zh-CN" sz="4000" dirty="0"/>
              <a:t>云件在大规模在线实训平台中的应</a:t>
            </a:r>
            <a:r>
              <a:rPr lang="zh-CN" altLang="en-US" sz="4000" dirty="0"/>
              <a:t>用	</a:t>
            </a:r>
          </a:p>
        </p:txBody>
      </p:sp>
      <p:sp>
        <p:nvSpPr>
          <p:cNvPr id="4" name="内容占位符 2"/>
          <p:cNvSpPr>
            <a:spLocks noGrp="1"/>
          </p:cNvSpPr>
          <p:nvPr>
            <p:ph idx="1"/>
          </p:nvPr>
        </p:nvSpPr>
        <p:spPr>
          <a:xfrm>
            <a:off x="609600" y="1600201"/>
            <a:ext cx="10972800" cy="4525963"/>
          </a:xfrm>
        </p:spPr>
        <p:txBody>
          <a:bodyPr/>
          <a:lstStyle/>
          <a:p>
            <a:pPr>
              <a:buNone/>
            </a:pPr>
            <a:r>
              <a:rPr lang="en-US" altLang="zh-CN" dirty="0"/>
              <a:t>10.4.1</a:t>
            </a:r>
            <a:r>
              <a:rPr lang="zh-CN" altLang="en-US" dirty="0"/>
              <a:t>  </a:t>
            </a:r>
            <a:r>
              <a:rPr lang="zh-CN" altLang="zh-CN" dirty="0"/>
              <a:t>实训平台提出的背景</a:t>
            </a:r>
            <a:r>
              <a:rPr lang="zh-CN" altLang="zh-CN" dirty="0">
                <a:effectLst/>
              </a:rPr>
              <a:t> </a:t>
            </a:r>
            <a:endParaRPr lang="en-US" altLang="zh-CN" dirty="0"/>
          </a:p>
          <a:p>
            <a:pPr>
              <a:buNone/>
            </a:pPr>
            <a:r>
              <a:rPr lang="en-US" altLang="zh-CN" dirty="0"/>
              <a:t>10.4.2</a:t>
            </a:r>
            <a:r>
              <a:rPr lang="zh-CN" altLang="en-US" dirty="0"/>
              <a:t>  </a:t>
            </a:r>
            <a:r>
              <a:rPr lang="zh-CN" altLang="zh-CN" dirty="0"/>
              <a:t>构建基于云件系统的大数据工程实训平台</a:t>
            </a:r>
            <a:r>
              <a:rPr lang="zh-CN" altLang="zh-CN" dirty="0">
                <a:effectLst/>
              </a:rPr>
              <a:t> </a:t>
            </a:r>
            <a:endParaRPr lang="en-US" altLang="zh-CN" dirty="0"/>
          </a:p>
        </p:txBody>
      </p:sp>
    </p:spTree>
    <p:extLst>
      <p:ext uri="{BB962C8B-B14F-4D97-AF65-F5344CB8AC3E}">
        <p14:creationId xmlns:p14="http://schemas.microsoft.com/office/powerpoint/2010/main" val="159334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10.4.1</a:t>
            </a:r>
            <a:r>
              <a:rPr lang="zh-CN" altLang="en-US" dirty="0"/>
              <a:t>  </a:t>
            </a:r>
            <a:r>
              <a:rPr lang="zh-CN" altLang="zh-CN" dirty="0"/>
              <a:t>实训平台提出的背景</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pPr marL="0" indent="0">
              <a:buNone/>
            </a:pPr>
            <a:r>
              <a:rPr lang="en-US" altLang="zh-CN" dirty="0"/>
              <a:t>2</a:t>
            </a:r>
            <a:r>
              <a:rPr lang="zh-CN" altLang="zh-CN" dirty="0"/>
              <a:t>．效果展示</a:t>
            </a:r>
          </a:p>
        </p:txBody>
      </p:sp>
      <p:pic>
        <p:nvPicPr>
          <p:cNvPr id="7" name="图片 6" descr="..\18-0551(5.25)\1019.tif">
            <a:extLst>
              <a:ext uri="{FF2B5EF4-FFF2-40B4-BE49-F238E27FC236}">
                <a16:creationId xmlns:a16="http://schemas.microsoft.com/office/drawing/2014/main" id="{C936EF29-36C0-5C4E-BEE8-8245FEE17BC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4876" y="2515330"/>
            <a:ext cx="7002850" cy="3136323"/>
          </a:xfrm>
          <a:prstGeom prst="rect">
            <a:avLst/>
          </a:prstGeom>
          <a:noFill/>
          <a:ln>
            <a:noFill/>
          </a:ln>
        </p:spPr>
      </p:pic>
    </p:spTree>
    <p:extLst>
      <p:ext uri="{BB962C8B-B14F-4D97-AF65-F5344CB8AC3E}">
        <p14:creationId xmlns:p14="http://schemas.microsoft.com/office/powerpoint/2010/main" val="2859900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10.4.1</a:t>
            </a:r>
            <a:r>
              <a:rPr lang="zh-CN" altLang="en-US" dirty="0"/>
              <a:t>  </a:t>
            </a:r>
            <a:r>
              <a:rPr lang="zh-CN" altLang="zh-CN" dirty="0"/>
              <a:t>实训平台提出的背景</a:t>
            </a:r>
            <a:r>
              <a:rPr lang="zh-CN" altLang="zh-CN" dirty="0">
                <a:effectLst/>
              </a:rPr>
              <a:t> </a:t>
            </a:r>
            <a:endParaRPr lang="zh-CN" altLang="en-US" dirty="0"/>
          </a:p>
        </p:txBody>
      </p:sp>
      <p:sp>
        <p:nvSpPr>
          <p:cNvPr id="3" name="内容占位符 2"/>
          <p:cNvSpPr>
            <a:spLocks noGrp="1"/>
          </p:cNvSpPr>
          <p:nvPr>
            <p:ph idx="1"/>
          </p:nvPr>
        </p:nvSpPr>
        <p:spPr>
          <a:xfrm>
            <a:off x="609600" y="1600201"/>
            <a:ext cx="11002178" cy="4709119"/>
          </a:xfrm>
        </p:spPr>
        <p:txBody>
          <a:bodyPr>
            <a:normAutofit/>
          </a:bodyPr>
          <a:lstStyle/>
          <a:p>
            <a:pPr marL="0" indent="0">
              <a:buNone/>
            </a:pPr>
            <a:r>
              <a:rPr lang="en-US" altLang="zh-CN" dirty="0"/>
              <a:t>2</a:t>
            </a:r>
            <a:r>
              <a:rPr lang="zh-CN" altLang="zh-CN" dirty="0"/>
              <a:t>．效果展示</a:t>
            </a:r>
          </a:p>
        </p:txBody>
      </p:sp>
      <p:pic>
        <p:nvPicPr>
          <p:cNvPr id="7" name="图片 6" descr="..\18-0551(5.25)\1019.tif">
            <a:extLst>
              <a:ext uri="{FF2B5EF4-FFF2-40B4-BE49-F238E27FC236}">
                <a16:creationId xmlns:a16="http://schemas.microsoft.com/office/drawing/2014/main" id="{C936EF29-36C0-5C4E-BEE8-8245FEE17BC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4876" y="2515330"/>
            <a:ext cx="7002850" cy="3136323"/>
          </a:xfrm>
          <a:prstGeom prst="rect">
            <a:avLst/>
          </a:prstGeom>
          <a:noFill/>
          <a:ln>
            <a:noFill/>
          </a:ln>
        </p:spPr>
      </p:pic>
    </p:spTree>
    <p:extLst>
      <p:ext uri="{BB962C8B-B14F-4D97-AF65-F5344CB8AC3E}">
        <p14:creationId xmlns:p14="http://schemas.microsoft.com/office/powerpoint/2010/main" val="83880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1002178" cy="4709119"/>
          </a:xfrm>
        </p:spPr>
        <p:txBody>
          <a:bodyPr>
            <a:normAutofit/>
          </a:bodyPr>
          <a:lstStyle/>
          <a:p>
            <a:r>
              <a:rPr lang="zh-CN" altLang="zh-CN" dirty="0"/>
              <a:t>首先，构建一个面向云件服务的</a:t>
            </a:r>
            <a:r>
              <a:rPr lang="en-US" altLang="zh-CN" dirty="0"/>
              <a:t>PaaS</a:t>
            </a:r>
            <a:r>
              <a:rPr lang="zh-CN" altLang="zh-CN" dirty="0"/>
              <a:t>平台，它是云件开发、测试、部署和运维的集成操作平台，既面向开发者提供云件开发工具和云件运行环境，也面向用户提供云件服务。然后，在上面构建大数据实训环境。</a:t>
            </a:r>
            <a:endParaRPr lang="en-US" altLang="zh-CN" dirty="0"/>
          </a:p>
          <a:p>
            <a:r>
              <a:rPr lang="zh-CN" altLang="zh-CN" dirty="0"/>
              <a:t>基于该云件服务平台研发了相关核心技术包括：基于松耦合冯·诺伊曼模型的计算分散化范式、面向云件的云端操作系统、端云实时交互式渲染技术以及云件系统性能检测与容器化调度技术。</a:t>
            </a:r>
          </a:p>
          <a:p>
            <a:endParaRPr lang="zh-CN" altLang="zh-CN" dirty="0"/>
          </a:p>
        </p:txBody>
      </p:sp>
      <p:sp>
        <p:nvSpPr>
          <p:cNvPr id="9" name="标题 1">
            <a:extLst>
              <a:ext uri="{FF2B5EF4-FFF2-40B4-BE49-F238E27FC236}">
                <a16:creationId xmlns:a16="http://schemas.microsoft.com/office/drawing/2014/main" id="{27099992-1747-F441-A209-E75FB78EB223}"/>
              </a:ext>
            </a:extLst>
          </p:cNvPr>
          <p:cNvSpPr txBox="1">
            <a:spLocks/>
          </p:cNvSpPr>
          <p:nvPr/>
        </p:nvSpPr>
        <p:spPr>
          <a:xfrm>
            <a:off x="847379" y="3743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10.4.2</a:t>
            </a:r>
            <a:r>
              <a:rPr lang="zh-CN" altLang="en-US" sz="3600" dirty="0"/>
              <a:t>  </a:t>
            </a:r>
            <a:r>
              <a:rPr lang="zh-CN" altLang="zh-CN" sz="3600" dirty="0"/>
              <a:t>构建基于云件系统的大数据工程实训平台 </a:t>
            </a:r>
            <a:endParaRPr lang="zh-CN" altLang="en-US" sz="3600" dirty="0"/>
          </a:p>
        </p:txBody>
      </p:sp>
    </p:spTree>
    <p:extLst>
      <p:ext uri="{BB962C8B-B14F-4D97-AF65-F5344CB8AC3E}">
        <p14:creationId xmlns:p14="http://schemas.microsoft.com/office/powerpoint/2010/main" val="24770346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sz="3600" dirty="0"/>
              <a:t>10.4.2</a:t>
            </a:r>
            <a:r>
              <a:rPr lang="zh-CN" altLang="en-US" sz="3600" dirty="0"/>
              <a:t>  </a:t>
            </a:r>
            <a:r>
              <a:rPr lang="zh-CN" altLang="zh-CN" sz="3600" dirty="0"/>
              <a:t>构建基于云件系统的大数据工程实训平台</a:t>
            </a:r>
            <a:r>
              <a:rPr lang="zh-CN" altLang="zh-CN" sz="3600" dirty="0">
                <a:effectLst/>
              </a:rPr>
              <a:t> </a:t>
            </a:r>
            <a:endParaRPr lang="zh-CN" altLang="en-US" sz="3600" dirty="0"/>
          </a:p>
        </p:txBody>
      </p:sp>
      <p:pic>
        <p:nvPicPr>
          <p:cNvPr id="8" name="图片 7" descr="..\18-0551(5.25)\1020.tif">
            <a:extLst>
              <a:ext uri="{FF2B5EF4-FFF2-40B4-BE49-F238E27FC236}">
                <a16:creationId xmlns:a16="http://schemas.microsoft.com/office/drawing/2014/main" id="{E96FC243-EB1B-7046-B9EB-D9633D025E5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6814" y="1794288"/>
            <a:ext cx="5278372" cy="3868382"/>
          </a:xfrm>
          <a:prstGeom prst="rect">
            <a:avLst/>
          </a:prstGeom>
          <a:noFill/>
          <a:ln>
            <a:noFill/>
          </a:ln>
        </p:spPr>
      </p:pic>
      <p:sp>
        <p:nvSpPr>
          <p:cNvPr id="6" name="矩形 5">
            <a:extLst>
              <a:ext uri="{FF2B5EF4-FFF2-40B4-BE49-F238E27FC236}">
                <a16:creationId xmlns:a16="http://schemas.microsoft.com/office/drawing/2014/main" id="{8B382C7C-9B7F-D343-B721-46B95A4C70C4}"/>
              </a:ext>
            </a:extLst>
          </p:cNvPr>
          <p:cNvSpPr/>
          <p:nvPr/>
        </p:nvSpPr>
        <p:spPr>
          <a:xfrm>
            <a:off x="3456814" y="6053491"/>
            <a:ext cx="5275803" cy="281487"/>
          </a:xfrm>
          <a:prstGeom prst="rect">
            <a:avLst/>
          </a:prstGeom>
        </p:spPr>
        <p:txBody>
          <a:bodyPr wrap="none">
            <a:spAutoFit/>
          </a:bodyPr>
          <a:lstStyle/>
          <a:p>
            <a:pPr algn="ctr">
              <a:lnSpc>
                <a:spcPts val="1400"/>
              </a:lnSpc>
              <a:spcAft>
                <a:spcPts val="78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10.20  </a:t>
            </a:r>
            <a:r>
              <a:rPr lang="zh-CN" altLang="zh-CN" kern="100" dirty="0">
                <a:latin typeface="Arial" panose="020B0604020202020204" pitchFamily="34" charset="0"/>
                <a:ea typeface="方正兰亭黑简体"/>
                <a:cs typeface="Arial" panose="020B0604020202020204" pitchFamily="34" charset="0"/>
              </a:rPr>
              <a:t>构建在云件平台上的大数据工程实训模块</a:t>
            </a:r>
            <a:endParaRPr lang="zh-CN" altLang="zh-CN" kern="100" dirty="0">
              <a:latin typeface="Arial" panose="020B0604020202020204" pitchFamily="34" charset="0"/>
              <a:ea typeface="方正兰亭黑简体"/>
            </a:endParaRPr>
          </a:p>
        </p:txBody>
      </p:sp>
    </p:spTree>
    <p:extLst>
      <p:ext uri="{BB962C8B-B14F-4D97-AF65-F5344CB8AC3E}">
        <p14:creationId xmlns:p14="http://schemas.microsoft.com/office/powerpoint/2010/main" val="4257637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1002178" cy="4709119"/>
          </a:xfrm>
        </p:spPr>
        <p:txBody>
          <a:bodyPr>
            <a:normAutofit/>
          </a:bodyPr>
          <a:lstStyle/>
          <a:p>
            <a:r>
              <a:rPr lang="zh-CN" altLang="zh-CN" dirty="0"/>
              <a:t>基于微服务架构和云件技术，针对高校需求设计并实现了为基于云件系统的大数据实践教学平台，该平台包括以下主要功能模块</a:t>
            </a:r>
            <a:r>
              <a:rPr lang="zh-CN" altLang="en-US" dirty="0"/>
              <a:t>：</a:t>
            </a:r>
            <a:endParaRPr lang="en-US" altLang="zh-CN" dirty="0"/>
          </a:p>
          <a:p>
            <a:r>
              <a:rPr lang="zh-CN" altLang="zh-CN" dirty="0">
                <a:solidFill>
                  <a:srgbClr val="C00000"/>
                </a:solidFill>
              </a:rPr>
              <a:t>教师端功能</a:t>
            </a:r>
            <a:r>
              <a:rPr lang="zh-CN" altLang="zh-CN" dirty="0"/>
              <a:t>：定制课程实验内容、上传文件、实验管理、学生管理、查看学生算法、成绩管理、报告管理。</a:t>
            </a:r>
          </a:p>
          <a:p>
            <a:r>
              <a:rPr lang="zh-CN" altLang="zh-CN" dirty="0">
                <a:solidFill>
                  <a:srgbClr val="C00000"/>
                </a:solidFill>
              </a:rPr>
              <a:t>学生端功能</a:t>
            </a:r>
            <a:r>
              <a:rPr lang="zh-CN" altLang="zh-CN" dirty="0"/>
              <a:t>：查看实验内容、阅读实验指导书、算法演示、改进算法、算法对比分析、提交算法、提交报告、查看成绩、修改个人信息。</a:t>
            </a:r>
          </a:p>
          <a:p>
            <a:r>
              <a:rPr lang="zh-CN" altLang="zh-CN" dirty="0">
                <a:solidFill>
                  <a:srgbClr val="C00000"/>
                </a:solidFill>
              </a:rPr>
              <a:t>平台管理功能</a:t>
            </a:r>
            <a:r>
              <a:rPr lang="zh-CN" altLang="zh-CN" dirty="0"/>
              <a:t>：查看资源、查看计算作业、节点运算管理、创建容器环境、管理容器环境、恢复容器环境、查看进度、强制关闭。</a:t>
            </a:r>
          </a:p>
          <a:p>
            <a:endParaRPr lang="zh-CN" altLang="zh-CN" dirty="0"/>
          </a:p>
          <a:p>
            <a:endParaRPr lang="zh-CN" altLang="zh-CN" dirty="0"/>
          </a:p>
        </p:txBody>
      </p:sp>
      <p:sp>
        <p:nvSpPr>
          <p:cNvPr id="9" name="标题 1">
            <a:extLst>
              <a:ext uri="{FF2B5EF4-FFF2-40B4-BE49-F238E27FC236}">
                <a16:creationId xmlns:a16="http://schemas.microsoft.com/office/drawing/2014/main" id="{27099992-1747-F441-A209-E75FB78EB223}"/>
              </a:ext>
            </a:extLst>
          </p:cNvPr>
          <p:cNvSpPr txBox="1">
            <a:spLocks/>
          </p:cNvSpPr>
          <p:nvPr/>
        </p:nvSpPr>
        <p:spPr>
          <a:xfrm>
            <a:off x="847379" y="3743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10.4.2</a:t>
            </a:r>
            <a:r>
              <a:rPr lang="zh-CN" altLang="en-US" sz="3600" dirty="0"/>
              <a:t>  </a:t>
            </a:r>
            <a:r>
              <a:rPr lang="zh-CN" altLang="zh-CN" sz="3600" dirty="0"/>
              <a:t>构建基于云件系统的大数据工程实训平台 </a:t>
            </a:r>
            <a:endParaRPr lang="zh-CN" altLang="en-US" sz="3600" dirty="0"/>
          </a:p>
        </p:txBody>
      </p:sp>
    </p:spTree>
    <p:extLst>
      <p:ext uri="{BB962C8B-B14F-4D97-AF65-F5344CB8AC3E}">
        <p14:creationId xmlns:p14="http://schemas.microsoft.com/office/powerpoint/2010/main" val="1337893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10.1</a:t>
            </a:r>
            <a:r>
              <a:rPr lang="zh-CN" altLang="en-US" dirty="0"/>
              <a:t>  </a:t>
            </a:r>
            <a:r>
              <a:rPr lang="zh-CN" altLang="zh-CN" dirty="0"/>
              <a:t>从软件到云件</a:t>
            </a:r>
            <a:r>
              <a:rPr lang="zh-CN" altLang="zh-CN" dirty="0">
                <a:effectLst/>
              </a:rPr>
              <a:t> </a:t>
            </a:r>
            <a:r>
              <a:rPr lang="zh-CN" altLang="en-US" dirty="0"/>
              <a:t>	</a:t>
            </a:r>
          </a:p>
        </p:txBody>
      </p:sp>
      <p:sp>
        <p:nvSpPr>
          <p:cNvPr id="4" name="内容占位符 2"/>
          <p:cNvSpPr>
            <a:spLocks noGrp="1"/>
          </p:cNvSpPr>
          <p:nvPr>
            <p:ph idx="1"/>
          </p:nvPr>
        </p:nvSpPr>
        <p:spPr>
          <a:xfrm>
            <a:off x="609600" y="1600201"/>
            <a:ext cx="10972800" cy="4525963"/>
          </a:xfrm>
        </p:spPr>
        <p:txBody>
          <a:bodyPr/>
          <a:lstStyle/>
          <a:p>
            <a:pPr>
              <a:buNone/>
            </a:pPr>
            <a:r>
              <a:rPr lang="en-US" altLang="zh-CN" dirty="0"/>
              <a:t>10.1.1</a:t>
            </a:r>
            <a:r>
              <a:rPr lang="zh-CN" altLang="en-US" dirty="0"/>
              <a:t>  </a:t>
            </a:r>
            <a:r>
              <a:rPr lang="zh-CN" altLang="zh-CN" dirty="0"/>
              <a:t>云件的基本概念</a:t>
            </a:r>
            <a:r>
              <a:rPr lang="zh-CN" altLang="zh-CN" dirty="0">
                <a:effectLst/>
              </a:rPr>
              <a:t> </a:t>
            </a:r>
            <a:endParaRPr lang="en-US" altLang="zh-CN" dirty="0"/>
          </a:p>
          <a:p>
            <a:pPr>
              <a:buNone/>
            </a:pPr>
            <a:r>
              <a:rPr lang="en-US" altLang="zh-CN" dirty="0"/>
              <a:t>10.1.2</a:t>
            </a:r>
            <a:r>
              <a:rPr lang="zh-CN" altLang="en-US" dirty="0"/>
              <a:t>  </a:t>
            </a:r>
            <a:r>
              <a:rPr lang="zh-CN" altLang="zh-CN" dirty="0"/>
              <a:t>从软件到云件的变迁</a:t>
            </a:r>
            <a:r>
              <a:rPr lang="zh-CN" altLang="zh-CN" dirty="0">
                <a:effectLst/>
              </a:rPr>
              <a:t> </a:t>
            </a:r>
            <a:endParaRPr lang="en-US" altLang="zh-CN" dirty="0"/>
          </a:p>
          <a:p>
            <a:pPr>
              <a:buNone/>
            </a:pPr>
            <a:r>
              <a:rPr lang="en-US" altLang="zh-CN" dirty="0"/>
              <a:t>10.1.3  </a:t>
            </a:r>
            <a:r>
              <a:rPr lang="zh-CN" altLang="en-US" dirty="0"/>
              <a:t>云件的关键技术</a:t>
            </a:r>
            <a:endParaRPr lang="en-US" altLang="zh-CN" dirty="0"/>
          </a:p>
          <a:p>
            <a:pPr>
              <a:buNone/>
            </a:pPr>
            <a:r>
              <a:rPr lang="en-US" altLang="zh-CN" dirty="0"/>
              <a:t>10.1.4</a:t>
            </a:r>
            <a:r>
              <a:rPr lang="zh-CN" altLang="en-US" dirty="0"/>
              <a:t>  </a:t>
            </a:r>
            <a:r>
              <a:rPr lang="zh-CN" altLang="zh-CN" dirty="0"/>
              <a:t>云件的开发、部署和运行模式 </a:t>
            </a:r>
            <a:endParaRPr lang="en-US" altLang="zh-CN" dirty="0"/>
          </a:p>
        </p:txBody>
      </p:sp>
    </p:spTree>
    <p:extLst>
      <p:ext uri="{BB962C8B-B14F-4D97-AF65-F5344CB8AC3E}">
        <p14:creationId xmlns:p14="http://schemas.microsoft.com/office/powerpoint/2010/main" val="4370796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1002178" cy="4709119"/>
          </a:xfrm>
        </p:spPr>
        <p:txBody>
          <a:bodyPr>
            <a:normAutofit/>
          </a:bodyPr>
          <a:lstStyle/>
          <a:p>
            <a:r>
              <a:rPr lang="zh-CN" altLang="zh-CN" dirty="0">
                <a:solidFill>
                  <a:srgbClr val="C00000"/>
                </a:solidFill>
              </a:rPr>
              <a:t>开发环境</a:t>
            </a:r>
            <a:r>
              <a:rPr lang="zh-CN" altLang="zh-CN" dirty="0"/>
              <a:t>：提供相应的开发环境，如</a:t>
            </a:r>
            <a:r>
              <a:rPr lang="en-US" altLang="zh-CN" dirty="0"/>
              <a:t>R</a:t>
            </a:r>
            <a:r>
              <a:rPr lang="zh-CN" altLang="zh-CN" dirty="0"/>
              <a:t>、</a:t>
            </a:r>
            <a:r>
              <a:rPr lang="en-US" altLang="zh-CN" dirty="0"/>
              <a:t>Python</a:t>
            </a:r>
            <a:r>
              <a:rPr lang="zh-CN" altLang="zh-CN" dirty="0"/>
              <a:t>、</a:t>
            </a:r>
            <a:r>
              <a:rPr lang="en-US" altLang="zh-CN" dirty="0" err="1"/>
              <a:t>Matlab</a:t>
            </a:r>
            <a:r>
              <a:rPr lang="zh-CN" altLang="zh-CN" dirty="0"/>
              <a:t>及</a:t>
            </a:r>
            <a:r>
              <a:rPr lang="en-US" altLang="zh-CN" dirty="0"/>
              <a:t>Hadoop</a:t>
            </a:r>
            <a:r>
              <a:rPr lang="zh-CN" altLang="zh-CN" dirty="0"/>
              <a:t>等环境。</a:t>
            </a:r>
          </a:p>
          <a:p>
            <a:r>
              <a:rPr lang="zh-CN" altLang="zh-CN" dirty="0">
                <a:solidFill>
                  <a:srgbClr val="C00000"/>
                </a:solidFill>
              </a:rPr>
              <a:t>算法库</a:t>
            </a:r>
            <a:r>
              <a:rPr lang="zh-CN" altLang="zh-CN" dirty="0"/>
              <a:t>：能方便地提供数据分析和挖掘的常用及经典算法，及基于</a:t>
            </a:r>
            <a:r>
              <a:rPr lang="en-US" altLang="zh-CN" dirty="0"/>
              <a:t>R/Python</a:t>
            </a:r>
            <a:r>
              <a:rPr lang="zh-CN" altLang="zh-CN" dirty="0"/>
              <a:t>实现的代码。</a:t>
            </a:r>
          </a:p>
          <a:p>
            <a:r>
              <a:rPr lang="zh-CN" altLang="zh-CN" dirty="0">
                <a:solidFill>
                  <a:srgbClr val="C00000"/>
                </a:solidFill>
              </a:rPr>
              <a:t>综合实验项目案例库</a:t>
            </a:r>
            <a:r>
              <a:rPr lang="zh-CN" altLang="zh-CN" dirty="0"/>
              <a:t>：能提供不同行业的数据资源库，提供综合实验项目案例，供课程选用。</a:t>
            </a:r>
          </a:p>
          <a:p>
            <a:r>
              <a:rPr lang="zh-CN" altLang="zh-CN" dirty="0">
                <a:solidFill>
                  <a:srgbClr val="C00000"/>
                </a:solidFill>
              </a:rPr>
              <a:t>数据资源库</a:t>
            </a:r>
            <a:r>
              <a:rPr lang="zh-CN" altLang="zh-CN" dirty="0"/>
              <a:t>：能提供多种数据资源库，包含真实数据和模拟数据，供算法及案例选用。</a:t>
            </a:r>
          </a:p>
          <a:p>
            <a:endParaRPr lang="zh-CN" altLang="zh-CN" dirty="0"/>
          </a:p>
        </p:txBody>
      </p:sp>
      <p:sp>
        <p:nvSpPr>
          <p:cNvPr id="9" name="标题 1">
            <a:extLst>
              <a:ext uri="{FF2B5EF4-FFF2-40B4-BE49-F238E27FC236}">
                <a16:creationId xmlns:a16="http://schemas.microsoft.com/office/drawing/2014/main" id="{27099992-1747-F441-A209-E75FB78EB223}"/>
              </a:ext>
            </a:extLst>
          </p:cNvPr>
          <p:cNvSpPr txBox="1">
            <a:spLocks/>
          </p:cNvSpPr>
          <p:nvPr/>
        </p:nvSpPr>
        <p:spPr>
          <a:xfrm>
            <a:off x="847379" y="3743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10.4.2</a:t>
            </a:r>
            <a:r>
              <a:rPr lang="zh-CN" altLang="en-US" sz="3600" dirty="0"/>
              <a:t>  </a:t>
            </a:r>
            <a:r>
              <a:rPr lang="zh-CN" altLang="zh-CN" sz="3600" dirty="0"/>
              <a:t>构建基于云件系统的大数据工程实训平台 </a:t>
            </a:r>
            <a:endParaRPr lang="zh-CN" altLang="en-US" sz="3600" dirty="0"/>
          </a:p>
        </p:txBody>
      </p:sp>
    </p:spTree>
    <p:extLst>
      <p:ext uri="{BB962C8B-B14F-4D97-AF65-F5344CB8AC3E}">
        <p14:creationId xmlns:p14="http://schemas.microsoft.com/office/powerpoint/2010/main" val="4641822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27099992-1747-F441-A209-E75FB78EB223}"/>
              </a:ext>
            </a:extLst>
          </p:cNvPr>
          <p:cNvSpPr txBox="1">
            <a:spLocks/>
          </p:cNvSpPr>
          <p:nvPr/>
        </p:nvSpPr>
        <p:spPr>
          <a:xfrm>
            <a:off x="847379" y="3743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10.4.2</a:t>
            </a:r>
            <a:r>
              <a:rPr lang="zh-CN" altLang="en-US" sz="3600" dirty="0"/>
              <a:t>  </a:t>
            </a:r>
            <a:r>
              <a:rPr lang="zh-CN" altLang="zh-CN" sz="3600" dirty="0"/>
              <a:t>构建基于云件系统的大数据工程实训平台 </a:t>
            </a:r>
            <a:endParaRPr lang="zh-CN" altLang="en-US" sz="3600" dirty="0"/>
          </a:p>
        </p:txBody>
      </p:sp>
      <p:pic>
        <p:nvPicPr>
          <p:cNvPr id="4" name="图片 3" descr="..\18-0551(5.25)\1021.tif">
            <a:extLst>
              <a:ext uri="{FF2B5EF4-FFF2-40B4-BE49-F238E27FC236}">
                <a16:creationId xmlns:a16="http://schemas.microsoft.com/office/drawing/2014/main" id="{6F08B8D8-C558-3042-A763-F5CCA494F0D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97927" y="2131764"/>
            <a:ext cx="6614504" cy="3277518"/>
          </a:xfrm>
          <a:prstGeom prst="rect">
            <a:avLst/>
          </a:prstGeom>
          <a:noFill/>
          <a:ln>
            <a:noFill/>
          </a:ln>
        </p:spPr>
      </p:pic>
      <p:sp>
        <p:nvSpPr>
          <p:cNvPr id="2" name="矩形 1">
            <a:extLst>
              <a:ext uri="{FF2B5EF4-FFF2-40B4-BE49-F238E27FC236}">
                <a16:creationId xmlns:a16="http://schemas.microsoft.com/office/drawing/2014/main" id="{D7BAAF21-A048-6C41-A152-0157E095B068}"/>
              </a:ext>
            </a:extLst>
          </p:cNvPr>
          <p:cNvSpPr/>
          <p:nvPr/>
        </p:nvSpPr>
        <p:spPr>
          <a:xfrm>
            <a:off x="3351861" y="5956299"/>
            <a:ext cx="5506636" cy="281487"/>
          </a:xfrm>
          <a:prstGeom prst="rect">
            <a:avLst/>
          </a:prstGeom>
        </p:spPr>
        <p:txBody>
          <a:bodyPr wrap="none">
            <a:spAutoFit/>
          </a:bodyPr>
          <a:lstStyle/>
          <a:p>
            <a:pPr algn="ctr">
              <a:lnSpc>
                <a:spcPts val="1400"/>
              </a:lnSpc>
              <a:spcAft>
                <a:spcPts val="78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10.21  </a:t>
            </a:r>
            <a:r>
              <a:rPr lang="zh-CN" altLang="zh-CN" kern="100" dirty="0">
                <a:latin typeface="Arial" panose="020B0604020202020204" pitchFamily="34" charset="0"/>
                <a:ea typeface="方正兰亭黑简体"/>
                <a:cs typeface="Arial" panose="020B0604020202020204" pitchFamily="34" charset="0"/>
              </a:rPr>
              <a:t>大数据工程实训平台微服务架构和部署方案</a:t>
            </a:r>
            <a:endParaRPr lang="zh-CN" altLang="zh-CN" kern="100" dirty="0">
              <a:latin typeface="Arial" panose="020B0604020202020204" pitchFamily="34" charset="0"/>
              <a:ea typeface="方正兰亭黑简体"/>
            </a:endParaRPr>
          </a:p>
        </p:txBody>
      </p:sp>
    </p:spTree>
    <p:extLst>
      <p:ext uri="{BB962C8B-B14F-4D97-AF65-F5344CB8AC3E}">
        <p14:creationId xmlns:p14="http://schemas.microsoft.com/office/powerpoint/2010/main" val="41326489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27099992-1747-F441-A209-E75FB78EB223}"/>
              </a:ext>
            </a:extLst>
          </p:cNvPr>
          <p:cNvSpPr txBox="1">
            <a:spLocks/>
          </p:cNvSpPr>
          <p:nvPr/>
        </p:nvSpPr>
        <p:spPr>
          <a:xfrm>
            <a:off x="847379" y="3743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10.4.2</a:t>
            </a:r>
            <a:r>
              <a:rPr lang="zh-CN" altLang="en-US" sz="3600" dirty="0"/>
              <a:t>  </a:t>
            </a:r>
            <a:r>
              <a:rPr lang="zh-CN" altLang="zh-CN" sz="3600" dirty="0"/>
              <a:t>构建基于云件系统的大数据工程实训平台 </a:t>
            </a:r>
            <a:endParaRPr lang="zh-CN" altLang="en-US" sz="3600" dirty="0"/>
          </a:p>
        </p:txBody>
      </p:sp>
      <p:pic>
        <p:nvPicPr>
          <p:cNvPr id="5" name="图片 4" descr="..\18-0551(5.25)\1022.tif">
            <a:extLst>
              <a:ext uri="{FF2B5EF4-FFF2-40B4-BE49-F238E27FC236}">
                <a16:creationId xmlns:a16="http://schemas.microsoft.com/office/drawing/2014/main" id="{75BF4896-9CDD-6A4A-BCFA-98418B1CB63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5098" y="2393582"/>
            <a:ext cx="8080161" cy="2486890"/>
          </a:xfrm>
          <a:prstGeom prst="rect">
            <a:avLst/>
          </a:prstGeom>
          <a:noFill/>
          <a:ln>
            <a:noFill/>
          </a:ln>
        </p:spPr>
      </p:pic>
      <p:sp>
        <p:nvSpPr>
          <p:cNvPr id="3" name="矩形 2">
            <a:extLst>
              <a:ext uri="{FF2B5EF4-FFF2-40B4-BE49-F238E27FC236}">
                <a16:creationId xmlns:a16="http://schemas.microsoft.com/office/drawing/2014/main" id="{FD144129-BF9D-6A4D-8A1B-772B2665DA3D}"/>
              </a:ext>
            </a:extLst>
          </p:cNvPr>
          <p:cNvSpPr/>
          <p:nvPr/>
        </p:nvSpPr>
        <p:spPr>
          <a:xfrm>
            <a:off x="3928941" y="5574187"/>
            <a:ext cx="4352474" cy="281487"/>
          </a:xfrm>
          <a:prstGeom prst="rect">
            <a:avLst/>
          </a:prstGeom>
        </p:spPr>
        <p:txBody>
          <a:bodyPr wrap="none">
            <a:spAutoFit/>
          </a:bodyPr>
          <a:lstStyle/>
          <a:p>
            <a:pPr algn="ctr">
              <a:lnSpc>
                <a:spcPts val="1400"/>
              </a:lnSpc>
              <a:spcAft>
                <a:spcPts val="78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10.22  </a:t>
            </a:r>
            <a:r>
              <a:rPr lang="zh-CN" altLang="zh-CN" kern="100" dirty="0">
                <a:latin typeface="Arial" panose="020B0604020202020204" pitchFamily="34" charset="0"/>
                <a:ea typeface="方正兰亭黑简体"/>
                <a:cs typeface="Arial" panose="020B0604020202020204" pitchFamily="34" charset="0"/>
              </a:rPr>
              <a:t>大数据工程实训平台功能和界面</a:t>
            </a:r>
            <a:endParaRPr lang="zh-CN" altLang="zh-CN" kern="100" dirty="0">
              <a:latin typeface="Arial" panose="020B0604020202020204" pitchFamily="34" charset="0"/>
              <a:ea typeface="方正兰亭黑简体"/>
            </a:endParaRPr>
          </a:p>
        </p:txBody>
      </p:sp>
    </p:spTree>
    <p:extLst>
      <p:ext uri="{BB962C8B-B14F-4D97-AF65-F5344CB8AC3E}">
        <p14:creationId xmlns:p14="http://schemas.microsoft.com/office/powerpoint/2010/main" val="152785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1002178" cy="4709119"/>
          </a:xfrm>
        </p:spPr>
        <p:txBody>
          <a:bodyPr>
            <a:normAutofit/>
          </a:bodyPr>
          <a:lstStyle/>
          <a:p>
            <a:r>
              <a:rPr lang="zh-CN" altLang="zh-CN" dirty="0"/>
              <a:t>平台用户分为教师、学生和管理员三类</a:t>
            </a:r>
            <a:r>
              <a:rPr lang="zh-CN" altLang="en-US" dirty="0"/>
              <a:t>：</a:t>
            </a:r>
            <a:endParaRPr lang="en-US" altLang="zh-CN" dirty="0"/>
          </a:p>
          <a:p>
            <a:pPr marL="0" indent="0">
              <a:buNone/>
            </a:pPr>
            <a:r>
              <a:rPr lang="zh-CN" altLang="zh-CN" dirty="0"/>
              <a:t>（</a:t>
            </a:r>
            <a:r>
              <a:rPr lang="en-US" altLang="zh-CN" dirty="0"/>
              <a:t>1</a:t>
            </a:r>
            <a:r>
              <a:rPr lang="zh-CN" altLang="zh-CN" dirty="0"/>
              <a:t>）</a:t>
            </a:r>
            <a:r>
              <a:rPr lang="zh-CN" altLang="zh-CN" dirty="0">
                <a:solidFill>
                  <a:srgbClr val="C00000"/>
                </a:solidFill>
              </a:rPr>
              <a:t>教师端</a:t>
            </a:r>
            <a:r>
              <a:rPr lang="zh-CN" altLang="zh-CN" dirty="0"/>
              <a:t>：教师登录平台后，可以以菜单的方式看到课程、内容和环境。课程管理中包含系统提供的基础课程，教师可在此基础上，根据实际情况进行内容筛选和排课；教师通过内容管理模块可对知识点内容进行编辑管理，也可进行课程拓展；还可通过环境管理模块完成容器镜像的维护工作。</a:t>
            </a:r>
          </a:p>
          <a:p>
            <a:pPr marL="0" indent="0">
              <a:buNone/>
            </a:pPr>
            <a:r>
              <a:rPr lang="zh-CN" altLang="zh-CN" dirty="0"/>
              <a:t>（</a:t>
            </a:r>
            <a:r>
              <a:rPr lang="en-US" altLang="zh-CN" dirty="0"/>
              <a:t>2</a:t>
            </a:r>
            <a:r>
              <a:rPr lang="zh-CN" altLang="zh-CN" dirty="0"/>
              <a:t>）</a:t>
            </a:r>
            <a:r>
              <a:rPr lang="zh-CN" altLang="zh-CN" dirty="0">
                <a:solidFill>
                  <a:srgbClr val="C00000"/>
                </a:solidFill>
              </a:rPr>
              <a:t>学生端</a:t>
            </a:r>
            <a:r>
              <a:rPr lang="zh-CN" altLang="zh-CN" dirty="0"/>
              <a:t>：学生登录平台后，可以看到相关的课程列表，点击相应课程可进入相应课程的学习；课程包含知识点分类列表，知识点实训的实验指导书、实验环境及实验成果的提交等菜单项；进入实验环境，也可以方便地查看实验文档，包括详细参考、实验笔记和实验视频；提交实验成果后，学生可查看老师给出的评分，以及实验笔记。</a:t>
            </a:r>
          </a:p>
          <a:p>
            <a:endParaRPr lang="zh-CN" altLang="zh-CN" dirty="0"/>
          </a:p>
        </p:txBody>
      </p:sp>
      <p:sp>
        <p:nvSpPr>
          <p:cNvPr id="9" name="标题 1">
            <a:extLst>
              <a:ext uri="{FF2B5EF4-FFF2-40B4-BE49-F238E27FC236}">
                <a16:creationId xmlns:a16="http://schemas.microsoft.com/office/drawing/2014/main" id="{27099992-1747-F441-A209-E75FB78EB223}"/>
              </a:ext>
            </a:extLst>
          </p:cNvPr>
          <p:cNvSpPr txBox="1">
            <a:spLocks/>
          </p:cNvSpPr>
          <p:nvPr/>
        </p:nvSpPr>
        <p:spPr>
          <a:xfrm>
            <a:off x="847379" y="3743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10.4.2</a:t>
            </a:r>
            <a:r>
              <a:rPr lang="zh-CN" altLang="en-US" sz="3600" dirty="0"/>
              <a:t>  </a:t>
            </a:r>
            <a:r>
              <a:rPr lang="zh-CN" altLang="zh-CN" sz="3600" dirty="0"/>
              <a:t>构建基于云件系统的大数据工程实训平台 </a:t>
            </a:r>
            <a:endParaRPr lang="zh-CN" altLang="en-US" sz="3600" dirty="0"/>
          </a:p>
        </p:txBody>
      </p:sp>
    </p:spTree>
    <p:extLst>
      <p:ext uri="{BB962C8B-B14F-4D97-AF65-F5344CB8AC3E}">
        <p14:creationId xmlns:p14="http://schemas.microsoft.com/office/powerpoint/2010/main" val="4637938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1002178" cy="4709119"/>
          </a:xfrm>
        </p:spPr>
        <p:txBody>
          <a:bodyPr>
            <a:normAutofit/>
          </a:bodyPr>
          <a:lstStyle/>
          <a:p>
            <a:pPr marL="0" indent="0">
              <a:buNone/>
            </a:pPr>
            <a:r>
              <a:rPr lang="zh-CN" altLang="zh-CN" dirty="0"/>
              <a:t>（</a:t>
            </a:r>
            <a:r>
              <a:rPr lang="en-US" altLang="zh-CN" dirty="0"/>
              <a:t>3</a:t>
            </a:r>
            <a:r>
              <a:rPr lang="zh-CN" altLang="zh-CN" dirty="0"/>
              <a:t>）</a:t>
            </a:r>
            <a:r>
              <a:rPr lang="zh-CN" altLang="zh-CN" dirty="0">
                <a:solidFill>
                  <a:srgbClr val="C00000"/>
                </a:solidFill>
              </a:rPr>
              <a:t>管理员</a:t>
            </a:r>
            <a:r>
              <a:rPr lang="zh-CN" altLang="zh-CN" dirty="0"/>
              <a:t>：管理员登录平台后，可以看到环境、课程、内容和用户。环境管理模块主要用于完成对系统、设备、容器等的状态检测；课程管理模块主要针对基础和拓展的课程进行管理和维护；内容管理模块可对系统和教师提供的内容进行维护；用户管理模块主要用于管理教师和学生的账号。</a:t>
            </a:r>
          </a:p>
          <a:p>
            <a:endParaRPr lang="zh-CN" altLang="zh-CN" dirty="0"/>
          </a:p>
        </p:txBody>
      </p:sp>
      <p:sp>
        <p:nvSpPr>
          <p:cNvPr id="9" name="标题 1">
            <a:extLst>
              <a:ext uri="{FF2B5EF4-FFF2-40B4-BE49-F238E27FC236}">
                <a16:creationId xmlns:a16="http://schemas.microsoft.com/office/drawing/2014/main" id="{27099992-1747-F441-A209-E75FB78EB223}"/>
              </a:ext>
            </a:extLst>
          </p:cNvPr>
          <p:cNvSpPr txBox="1">
            <a:spLocks/>
          </p:cNvSpPr>
          <p:nvPr/>
        </p:nvSpPr>
        <p:spPr>
          <a:xfrm>
            <a:off x="847379" y="3743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10.4.2</a:t>
            </a:r>
            <a:r>
              <a:rPr lang="zh-CN" altLang="en-US" sz="3600" dirty="0"/>
              <a:t>  </a:t>
            </a:r>
            <a:r>
              <a:rPr lang="zh-CN" altLang="zh-CN" sz="3600" dirty="0"/>
              <a:t>构建基于云件系统的大数据工程实训平台 </a:t>
            </a:r>
            <a:endParaRPr lang="zh-CN" altLang="en-US" sz="3600" dirty="0"/>
          </a:p>
        </p:txBody>
      </p:sp>
    </p:spTree>
    <p:extLst>
      <p:ext uri="{BB962C8B-B14F-4D97-AF65-F5344CB8AC3E}">
        <p14:creationId xmlns:p14="http://schemas.microsoft.com/office/powerpoint/2010/main" val="3998372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27099992-1747-F441-A209-E75FB78EB223}"/>
              </a:ext>
            </a:extLst>
          </p:cNvPr>
          <p:cNvSpPr txBox="1">
            <a:spLocks/>
          </p:cNvSpPr>
          <p:nvPr/>
        </p:nvSpPr>
        <p:spPr>
          <a:xfrm>
            <a:off x="847379" y="3743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10.4.2</a:t>
            </a:r>
            <a:r>
              <a:rPr lang="zh-CN" altLang="en-US" sz="3600" dirty="0"/>
              <a:t>  </a:t>
            </a:r>
            <a:r>
              <a:rPr lang="zh-CN" altLang="zh-CN" sz="3600" dirty="0"/>
              <a:t>构建基于云件系统的大数据工程实训平台 </a:t>
            </a:r>
            <a:endParaRPr lang="zh-CN" altLang="en-US" sz="3600" dirty="0"/>
          </a:p>
        </p:txBody>
      </p:sp>
      <p:pic>
        <p:nvPicPr>
          <p:cNvPr id="6" name="图片 5">
            <a:extLst>
              <a:ext uri="{FF2B5EF4-FFF2-40B4-BE49-F238E27FC236}">
                <a16:creationId xmlns:a16="http://schemas.microsoft.com/office/drawing/2014/main" id="{B186F1BD-A186-0D46-83B3-62F4E250993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95941" y="2500829"/>
            <a:ext cx="4534526" cy="3073358"/>
          </a:xfrm>
          <a:prstGeom prst="rect">
            <a:avLst/>
          </a:prstGeom>
          <a:noFill/>
          <a:ln>
            <a:noFill/>
          </a:ln>
        </p:spPr>
      </p:pic>
      <p:pic>
        <p:nvPicPr>
          <p:cNvPr id="7" name="图片 6">
            <a:extLst>
              <a:ext uri="{FF2B5EF4-FFF2-40B4-BE49-F238E27FC236}">
                <a16:creationId xmlns:a16="http://schemas.microsoft.com/office/drawing/2014/main" id="{503B13EF-A5BB-8042-8BE7-BBA588FBEA9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90631" y="2500829"/>
            <a:ext cx="4868077" cy="3012684"/>
          </a:xfrm>
          <a:prstGeom prst="rect">
            <a:avLst/>
          </a:prstGeom>
          <a:noFill/>
          <a:ln>
            <a:noFill/>
          </a:ln>
        </p:spPr>
      </p:pic>
    </p:spTree>
    <p:extLst>
      <p:ext uri="{BB962C8B-B14F-4D97-AF65-F5344CB8AC3E}">
        <p14:creationId xmlns:p14="http://schemas.microsoft.com/office/powerpoint/2010/main" val="41096991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27099992-1747-F441-A209-E75FB78EB223}"/>
              </a:ext>
            </a:extLst>
          </p:cNvPr>
          <p:cNvSpPr txBox="1">
            <a:spLocks/>
          </p:cNvSpPr>
          <p:nvPr/>
        </p:nvSpPr>
        <p:spPr>
          <a:xfrm>
            <a:off x="847379" y="3743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10.4.2</a:t>
            </a:r>
            <a:r>
              <a:rPr lang="zh-CN" altLang="en-US" sz="3600" dirty="0"/>
              <a:t>  </a:t>
            </a:r>
            <a:r>
              <a:rPr lang="zh-CN" altLang="zh-CN" sz="3600" dirty="0"/>
              <a:t>构建基于云件系统的大数据工程实训平台 </a:t>
            </a:r>
            <a:endParaRPr lang="zh-CN" altLang="en-US" sz="3600" dirty="0"/>
          </a:p>
        </p:txBody>
      </p:sp>
      <p:pic>
        <p:nvPicPr>
          <p:cNvPr id="5" name="图片 4">
            <a:extLst>
              <a:ext uri="{FF2B5EF4-FFF2-40B4-BE49-F238E27FC236}">
                <a16:creationId xmlns:a16="http://schemas.microsoft.com/office/drawing/2014/main" id="{3203B7DB-EEB2-994D-B3A5-263AC487A1E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35332" y="2173807"/>
            <a:ext cx="9139693" cy="3466829"/>
          </a:xfrm>
          <a:prstGeom prst="rect">
            <a:avLst/>
          </a:prstGeom>
          <a:noFill/>
          <a:ln w="6350" cmpd="sng">
            <a:solidFill>
              <a:srgbClr val="000000"/>
            </a:solidFill>
            <a:miter lim="800000"/>
            <a:headEnd/>
            <a:tailEnd/>
          </a:ln>
          <a:effectLst/>
        </p:spPr>
      </p:pic>
      <p:sp>
        <p:nvSpPr>
          <p:cNvPr id="2" name="矩形 1">
            <a:extLst>
              <a:ext uri="{FF2B5EF4-FFF2-40B4-BE49-F238E27FC236}">
                <a16:creationId xmlns:a16="http://schemas.microsoft.com/office/drawing/2014/main" id="{2C5930F1-C13E-404B-9AF9-9635B011963B}"/>
              </a:ext>
            </a:extLst>
          </p:cNvPr>
          <p:cNvSpPr/>
          <p:nvPr/>
        </p:nvSpPr>
        <p:spPr>
          <a:xfrm>
            <a:off x="3813525" y="6114576"/>
            <a:ext cx="4583306" cy="281487"/>
          </a:xfrm>
          <a:prstGeom prst="rect">
            <a:avLst/>
          </a:prstGeom>
        </p:spPr>
        <p:txBody>
          <a:bodyPr wrap="none">
            <a:spAutoFit/>
          </a:bodyPr>
          <a:lstStyle/>
          <a:p>
            <a:pPr algn="ctr">
              <a:lnSpc>
                <a:spcPts val="1400"/>
              </a:lnSpc>
              <a:spcAft>
                <a:spcPts val="78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10.24  </a:t>
            </a:r>
            <a:r>
              <a:rPr lang="zh-CN" altLang="zh-CN" kern="100" dirty="0">
                <a:latin typeface="Arial" panose="020B0604020202020204" pitchFamily="34" charset="0"/>
                <a:ea typeface="方正兰亭黑简体"/>
                <a:cs typeface="Arial" panose="020B0604020202020204" pitchFamily="34" charset="0"/>
              </a:rPr>
              <a:t>大数据工程实训平台主要实验模块</a:t>
            </a:r>
            <a:endParaRPr lang="zh-CN" altLang="zh-CN" kern="100" dirty="0">
              <a:latin typeface="Arial" panose="020B0604020202020204" pitchFamily="34" charset="0"/>
              <a:ea typeface="方正兰亭黑简体"/>
            </a:endParaRPr>
          </a:p>
        </p:txBody>
      </p:sp>
    </p:spTree>
    <p:extLst>
      <p:ext uri="{BB962C8B-B14F-4D97-AF65-F5344CB8AC3E}">
        <p14:creationId xmlns:p14="http://schemas.microsoft.com/office/powerpoint/2010/main" val="10000196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10.5</a:t>
            </a:r>
            <a:r>
              <a:rPr lang="zh-CN" altLang="en-US" sz="4000" dirty="0"/>
              <a:t>  </a:t>
            </a:r>
            <a:r>
              <a:rPr lang="zh-CN" altLang="zh-CN" dirty="0"/>
              <a:t>实践：云件应用开发实例</a:t>
            </a:r>
            <a:r>
              <a:rPr lang="zh-CN" altLang="zh-CN" sz="4000" dirty="0">
                <a:effectLst/>
              </a:rPr>
              <a:t> </a:t>
            </a:r>
            <a:r>
              <a:rPr lang="zh-CN" altLang="en-US" sz="4000" dirty="0"/>
              <a:t>	</a:t>
            </a:r>
          </a:p>
        </p:txBody>
      </p:sp>
      <p:sp>
        <p:nvSpPr>
          <p:cNvPr id="4" name="内容占位符 2"/>
          <p:cNvSpPr>
            <a:spLocks noGrp="1"/>
          </p:cNvSpPr>
          <p:nvPr>
            <p:ph idx="1"/>
          </p:nvPr>
        </p:nvSpPr>
        <p:spPr>
          <a:xfrm>
            <a:off x="609600" y="1600201"/>
            <a:ext cx="10972800" cy="4525963"/>
          </a:xfrm>
        </p:spPr>
        <p:txBody>
          <a:bodyPr/>
          <a:lstStyle/>
          <a:p>
            <a:pPr>
              <a:buNone/>
            </a:pPr>
            <a:r>
              <a:rPr lang="en-US" altLang="zh-CN" dirty="0"/>
              <a:t>10.5.1</a:t>
            </a:r>
            <a:r>
              <a:rPr lang="zh-CN" altLang="en-US" dirty="0"/>
              <a:t>  编码</a:t>
            </a:r>
            <a:endParaRPr lang="en-US" altLang="zh-CN" dirty="0"/>
          </a:p>
          <a:p>
            <a:pPr>
              <a:buNone/>
            </a:pPr>
            <a:r>
              <a:rPr lang="en-US" altLang="zh-CN" dirty="0"/>
              <a:t>10.5.2</a:t>
            </a:r>
            <a:r>
              <a:rPr lang="zh-CN" altLang="en-US" dirty="0"/>
              <a:t>  </a:t>
            </a:r>
            <a:r>
              <a:rPr lang="zh-CN" altLang="zh-CN" dirty="0"/>
              <a:t>构建</a:t>
            </a:r>
            <a:endParaRPr lang="en-US" altLang="zh-CN" dirty="0"/>
          </a:p>
          <a:p>
            <a:pPr>
              <a:buNone/>
            </a:pPr>
            <a:r>
              <a:rPr lang="en-US" altLang="zh-CN" dirty="0"/>
              <a:t>10.5.3</a:t>
            </a:r>
            <a:r>
              <a:rPr lang="zh-CN" altLang="en-US" dirty="0"/>
              <a:t>  运行</a:t>
            </a:r>
            <a:endParaRPr lang="en-US" altLang="zh-CN" dirty="0"/>
          </a:p>
          <a:p>
            <a:pPr>
              <a:buNone/>
            </a:pPr>
            <a:endParaRPr lang="en-US" altLang="zh-CN" dirty="0"/>
          </a:p>
          <a:p>
            <a:pPr>
              <a:buNone/>
            </a:pPr>
            <a:endParaRPr lang="en-US" altLang="zh-CN" dirty="0"/>
          </a:p>
        </p:txBody>
      </p:sp>
    </p:spTree>
    <p:extLst>
      <p:ext uri="{BB962C8B-B14F-4D97-AF65-F5344CB8AC3E}">
        <p14:creationId xmlns:p14="http://schemas.microsoft.com/office/powerpoint/2010/main" val="2329976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1002178" cy="4709119"/>
          </a:xfrm>
        </p:spPr>
        <p:txBody>
          <a:bodyPr>
            <a:normAutofit/>
          </a:bodyPr>
          <a:lstStyle/>
          <a:p>
            <a:r>
              <a:rPr lang="en-US" altLang="zh-CN" dirty="0" err="1"/>
              <a:t>Gedit</a:t>
            </a:r>
            <a:r>
              <a:rPr lang="zh-CN" altLang="zh-CN" dirty="0"/>
              <a:t>本身已经存在于</a:t>
            </a:r>
            <a:r>
              <a:rPr lang="en-US" altLang="zh-CN" dirty="0"/>
              <a:t>Ubuntu</a:t>
            </a:r>
            <a:r>
              <a:rPr lang="zh-CN" altLang="zh-CN" dirty="0"/>
              <a:t>的官方镜像源，首先，分析</a:t>
            </a:r>
            <a:r>
              <a:rPr lang="en-US" altLang="zh-CN" dirty="0" err="1"/>
              <a:t>Gedit</a:t>
            </a:r>
            <a:r>
              <a:rPr lang="zh-CN" altLang="zh-CN" dirty="0"/>
              <a:t>云件需要依赖哪些配置、资源和库；然后在编码过程中将这些依赖进行合理地整合或分解；最后，就是实现流数据处理和事件交互的程序。</a:t>
            </a:r>
          </a:p>
          <a:p>
            <a:r>
              <a:rPr lang="en-US" altLang="zh-CN" dirty="0" err="1"/>
              <a:t>Gedit</a:t>
            </a:r>
            <a:r>
              <a:rPr lang="zh-CN" altLang="zh-CN" dirty="0"/>
              <a:t>包含了数量众多的</a:t>
            </a:r>
            <a:r>
              <a:rPr lang="en-US" altLang="zh-CN" dirty="0"/>
              <a:t>GUI</a:t>
            </a:r>
            <a:r>
              <a:rPr lang="zh-CN" altLang="zh-CN" dirty="0"/>
              <a:t>在该示例中，选择</a:t>
            </a:r>
            <a:r>
              <a:rPr lang="en-US" altLang="zh-CN" dirty="0" err="1"/>
              <a:t>Xorg</a:t>
            </a:r>
            <a:r>
              <a:rPr lang="zh-CN" altLang="zh-CN" dirty="0"/>
              <a:t>作为</a:t>
            </a:r>
            <a:r>
              <a:rPr lang="en-US" altLang="zh-CN" dirty="0" err="1"/>
              <a:t>Xsrver</a:t>
            </a:r>
            <a:r>
              <a:rPr lang="zh-CN" altLang="zh-CN" dirty="0"/>
              <a:t>，轻量级图形环境选择</a:t>
            </a:r>
            <a:r>
              <a:rPr lang="en-US" altLang="zh-CN" dirty="0"/>
              <a:t>Xfce4</a:t>
            </a:r>
            <a:r>
              <a:rPr lang="zh-CN" altLang="zh-CN" dirty="0"/>
              <a:t>，流数据处理和事件交互则采用</a:t>
            </a:r>
            <a:r>
              <a:rPr lang="en-US" altLang="zh-CN" dirty="0"/>
              <a:t>Pulsar</a:t>
            </a:r>
            <a:r>
              <a:rPr lang="zh-CN" altLang="zh-CN" dirty="0"/>
              <a:t>程序。因此，整个编码过程也就自然分成了</a:t>
            </a:r>
            <a:r>
              <a:rPr lang="en-US" altLang="zh-CN" dirty="0"/>
              <a:t>3</a:t>
            </a:r>
            <a:r>
              <a:rPr lang="zh-CN" altLang="zh-CN" dirty="0"/>
              <a:t>个独立部分。</a:t>
            </a:r>
          </a:p>
        </p:txBody>
      </p:sp>
      <p:sp>
        <p:nvSpPr>
          <p:cNvPr id="9" name="标题 1">
            <a:extLst>
              <a:ext uri="{FF2B5EF4-FFF2-40B4-BE49-F238E27FC236}">
                <a16:creationId xmlns:a16="http://schemas.microsoft.com/office/drawing/2014/main" id="{27099992-1747-F441-A209-E75FB78EB223}"/>
              </a:ext>
            </a:extLst>
          </p:cNvPr>
          <p:cNvSpPr txBox="1">
            <a:spLocks/>
          </p:cNvSpPr>
          <p:nvPr/>
        </p:nvSpPr>
        <p:spPr>
          <a:xfrm>
            <a:off x="847379" y="3743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10.5.1</a:t>
            </a:r>
            <a:r>
              <a:rPr lang="zh-CN" altLang="en-US" sz="3600" dirty="0"/>
              <a:t>  编码</a:t>
            </a:r>
          </a:p>
        </p:txBody>
      </p:sp>
    </p:spTree>
    <p:extLst>
      <p:ext uri="{BB962C8B-B14F-4D97-AF65-F5344CB8AC3E}">
        <p14:creationId xmlns:p14="http://schemas.microsoft.com/office/powerpoint/2010/main" val="19308816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1002178" cy="4709119"/>
          </a:xfrm>
        </p:spPr>
        <p:txBody>
          <a:bodyPr>
            <a:normAutofit/>
          </a:bodyPr>
          <a:lstStyle/>
          <a:p>
            <a:r>
              <a:rPr lang="en-US" altLang="zh-CN" dirty="0" err="1"/>
              <a:t>Dockerfile</a:t>
            </a:r>
            <a:r>
              <a:rPr lang="en-US" altLang="zh-CN" dirty="0"/>
              <a:t>: </a:t>
            </a:r>
            <a:r>
              <a:rPr lang="en-US" altLang="zh-CN" dirty="0" err="1"/>
              <a:t>Xorg</a:t>
            </a:r>
            <a:endParaRPr lang="zh-CN" altLang="zh-CN" dirty="0"/>
          </a:p>
          <a:p>
            <a:r>
              <a:rPr lang="en-US" altLang="zh-CN" dirty="0"/>
              <a:t>FROM ubuntu:14.04</a:t>
            </a:r>
            <a:endParaRPr lang="zh-CN" altLang="zh-CN" dirty="0"/>
          </a:p>
          <a:p>
            <a:r>
              <a:rPr lang="en-US" altLang="zh-CN" dirty="0"/>
              <a:t>RUN apt-get update</a:t>
            </a:r>
            <a:endParaRPr lang="zh-CN" altLang="zh-CN" dirty="0"/>
          </a:p>
          <a:p>
            <a:r>
              <a:rPr lang="en-US" altLang="zh-CN" dirty="0"/>
              <a:t>RUN apt-get install -y </a:t>
            </a:r>
            <a:r>
              <a:rPr lang="en-US" altLang="zh-CN" dirty="0" err="1"/>
              <a:t>xorg</a:t>
            </a:r>
            <a:r>
              <a:rPr lang="en-US" altLang="zh-CN" dirty="0"/>
              <a:t> </a:t>
            </a:r>
            <a:r>
              <a:rPr lang="en-US" altLang="zh-CN" dirty="0" err="1"/>
              <a:t>xserver</a:t>
            </a:r>
            <a:r>
              <a:rPr lang="en-US" altLang="zh-CN" dirty="0"/>
              <a:t>-</a:t>
            </a:r>
            <a:r>
              <a:rPr lang="en-US" altLang="zh-CN" dirty="0" err="1"/>
              <a:t>xorg</a:t>
            </a:r>
            <a:r>
              <a:rPr lang="en-US" altLang="zh-CN" dirty="0"/>
              <a:t>-video-dummy </a:t>
            </a:r>
            <a:r>
              <a:rPr lang="en-US" altLang="zh-CN" dirty="0" err="1"/>
              <a:t>wget</a:t>
            </a:r>
            <a:endParaRPr lang="zh-CN" altLang="zh-CN" dirty="0"/>
          </a:p>
          <a:p>
            <a:r>
              <a:rPr lang="en-US" altLang="zh-CN" dirty="0"/>
              <a:t>COPY </a:t>
            </a:r>
            <a:r>
              <a:rPr lang="en-US" altLang="zh-CN" dirty="0" err="1"/>
              <a:t>xorg.conf</a:t>
            </a:r>
            <a:r>
              <a:rPr lang="en-US" altLang="zh-CN" dirty="0"/>
              <a:t> /</a:t>
            </a:r>
            <a:r>
              <a:rPr lang="en-US" altLang="zh-CN" dirty="0" err="1"/>
              <a:t>etc</a:t>
            </a:r>
            <a:r>
              <a:rPr lang="en-US" altLang="zh-CN" dirty="0"/>
              <a:t>/</a:t>
            </a:r>
            <a:r>
              <a:rPr lang="en-US" altLang="zh-CN" dirty="0" err="1"/>
              <a:t>xorg.conf</a:t>
            </a:r>
            <a:endParaRPr lang="zh-CN" altLang="zh-CN" dirty="0"/>
          </a:p>
          <a:p>
            <a:endParaRPr lang="zh-CN" altLang="zh-CN" dirty="0"/>
          </a:p>
        </p:txBody>
      </p:sp>
      <p:sp>
        <p:nvSpPr>
          <p:cNvPr id="9" name="标题 1">
            <a:extLst>
              <a:ext uri="{FF2B5EF4-FFF2-40B4-BE49-F238E27FC236}">
                <a16:creationId xmlns:a16="http://schemas.microsoft.com/office/drawing/2014/main" id="{27099992-1747-F441-A209-E75FB78EB223}"/>
              </a:ext>
            </a:extLst>
          </p:cNvPr>
          <p:cNvSpPr txBox="1">
            <a:spLocks/>
          </p:cNvSpPr>
          <p:nvPr/>
        </p:nvSpPr>
        <p:spPr>
          <a:xfrm>
            <a:off x="847379" y="3743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zh-CN" sz="3600" dirty="0"/>
              <a:t>代码</a:t>
            </a:r>
            <a:r>
              <a:rPr lang="en-US" altLang="zh-CN" sz="3600" dirty="0"/>
              <a:t>10-1  </a:t>
            </a:r>
            <a:r>
              <a:rPr lang="en-US" altLang="zh-CN" sz="3600" dirty="0" err="1"/>
              <a:t>Xorg</a:t>
            </a:r>
            <a:r>
              <a:rPr lang="zh-CN" altLang="zh-CN" sz="3600" dirty="0"/>
              <a:t>构建脚本</a:t>
            </a:r>
          </a:p>
        </p:txBody>
      </p:sp>
    </p:spTree>
    <p:extLst>
      <p:ext uri="{BB962C8B-B14F-4D97-AF65-F5344CB8AC3E}">
        <p14:creationId xmlns:p14="http://schemas.microsoft.com/office/powerpoint/2010/main" val="1053727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10.1.1</a:t>
            </a:r>
            <a:r>
              <a:rPr lang="zh-CN" altLang="zh-CN" dirty="0"/>
              <a:t>云件的基本概念</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r>
              <a:rPr lang="zh-CN" altLang="zh-CN" dirty="0"/>
              <a:t>随着云计算和虚拟化技术的兴起，越来越多的软件逐渐把软件主体放在云端，而客户端只需要通过互联网技术使用云端软件的服务即可，使得软件不再依赖于终端软硬件资源，这样的软件形态更多地体现为一种服务，而这样的软件形态则称之为</a:t>
            </a:r>
            <a:r>
              <a:rPr lang="zh-CN" altLang="zh-CN" dirty="0">
                <a:solidFill>
                  <a:srgbClr val="C00000"/>
                </a:solidFill>
              </a:rPr>
              <a:t>云件（</a:t>
            </a:r>
            <a:r>
              <a:rPr lang="en-US" altLang="zh-CN" dirty="0" err="1">
                <a:solidFill>
                  <a:srgbClr val="C00000"/>
                </a:solidFill>
              </a:rPr>
              <a:t>Cloudware</a:t>
            </a:r>
            <a:r>
              <a:rPr lang="zh-CN" altLang="zh-CN" dirty="0">
                <a:solidFill>
                  <a:srgbClr val="C00000"/>
                </a:solidFill>
              </a:rPr>
              <a:t>）</a:t>
            </a:r>
            <a:r>
              <a:rPr lang="zh-CN" altLang="zh-CN" dirty="0"/>
              <a:t>。</a:t>
            </a:r>
            <a:endParaRPr lang="zh-CN" altLang="en-US" sz="2667" dirty="0"/>
          </a:p>
        </p:txBody>
      </p:sp>
    </p:spTree>
    <p:extLst>
      <p:ext uri="{BB962C8B-B14F-4D97-AF65-F5344CB8AC3E}">
        <p14:creationId xmlns:p14="http://schemas.microsoft.com/office/powerpoint/2010/main" val="35473884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1002178" cy="4709119"/>
          </a:xfrm>
        </p:spPr>
        <p:txBody>
          <a:bodyPr>
            <a:normAutofit fontScale="85000" lnSpcReduction="20000"/>
          </a:bodyPr>
          <a:lstStyle/>
          <a:p>
            <a:r>
              <a:rPr lang="en-US" altLang="zh-CN" dirty="0" err="1"/>
              <a:t>Dockerfile</a:t>
            </a:r>
            <a:r>
              <a:rPr lang="en-US" altLang="zh-CN" dirty="0"/>
              <a:t>: Xfce4-min</a:t>
            </a:r>
            <a:endParaRPr lang="zh-CN" altLang="zh-CN" dirty="0"/>
          </a:p>
          <a:p>
            <a:r>
              <a:rPr lang="en-US" altLang="zh-CN" dirty="0"/>
              <a:t>FROM </a:t>
            </a:r>
            <a:r>
              <a:rPr lang="en-US" altLang="zh-CN" dirty="0" err="1"/>
              <a:t>cloudwarelabs</a:t>
            </a:r>
            <a:r>
              <a:rPr lang="en-US" altLang="zh-CN" dirty="0"/>
              <a:t>/</a:t>
            </a:r>
            <a:r>
              <a:rPr lang="en-US" altLang="zh-CN" dirty="0" err="1"/>
              <a:t>xorg:latest</a:t>
            </a:r>
            <a:endParaRPr lang="zh-CN" altLang="zh-CN" dirty="0"/>
          </a:p>
          <a:p>
            <a:r>
              <a:rPr lang="en-US" altLang="zh-CN" dirty="0"/>
              <a:t>RUN apt-get update</a:t>
            </a:r>
            <a:endParaRPr lang="zh-CN" altLang="zh-CN" dirty="0"/>
          </a:p>
          <a:p>
            <a:r>
              <a:rPr lang="en-US" altLang="zh-CN" dirty="0"/>
              <a:t>RUN apt-get install dictionaries-common</a:t>
            </a:r>
            <a:endParaRPr lang="zh-CN" altLang="zh-CN" dirty="0"/>
          </a:p>
          <a:p>
            <a:r>
              <a:rPr lang="en-US" altLang="zh-CN" dirty="0"/>
              <a:t>RUN /</a:t>
            </a:r>
            <a:r>
              <a:rPr lang="en-US" altLang="zh-CN" dirty="0" err="1"/>
              <a:t>usr</a:t>
            </a:r>
            <a:r>
              <a:rPr lang="en-US" altLang="zh-CN" dirty="0"/>
              <a:t>/share/</a:t>
            </a:r>
            <a:r>
              <a:rPr lang="en-US" altLang="zh-CN" dirty="0" err="1"/>
              <a:t>debconf</a:t>
            </a:r>
            <a:r>
              <a:rPr lang="en-US" altLang="zh-CN" dirty="0"/>
              <a:t>/</a:t>
            </a:r>
            <a:r>
              <a:rPr lang="en-US" altLang="zh-CN" dirty="0" err="1"/>
              <a:t>fix_db.pl</a:t>
            </a:r>
            <a:r>
              <a:rPr lang="en-US" altLang="zh-CN" dirty="0"/>
              <a:t> &amp;&amp; </a:t>
            </a:r>
            <a:r>
              <a:rPr lang="en-US" altLang="zh-CN" dirty="0" err="1"/>
              <a:t>dpkg</a:t>
            </a:r>
            <a:r>
              <a:rPr lang="en-US" altLang="zh-CN" dirty="0"/>
              <a:t>-reconfigure dictionaries-common</a:t>
            </a:r>
            <a:endParaRPr lang="zh-CN" altLang="zh-CN" dirty="0"/>
          </a:p>
          <a:p>
            <a:r>
              <a:rPr lang="en-US" altLang="zh-CN" dirty="0"/>
              <a:t>RUN apt-get install -y gnome-themes-standard xfce4</a:t>
            </a:r>
            <a:endParaRPr lang="zh-CN" altLang="zh-CN" dirty="0"/>
          </a:p>
          <a:p>
            <a:r>
              <a:rPr lang="en-US" altLang="zh-CN" dirty="0"/>
              <a:t>RUN apt-get remove -y </a:t>
            </a:r>
            <a:r>
              <a:rPr lang="en-US" altLang="zh-CN" dirty="0" err="1"/>
              <a:t>xscreensaver</a:t>
            </a:r>
            <a:r>
              <a:rPr lang="en-US" altLang="zh-CN" dirty="0"/>
              <a:t> </a:t>
            </a:r>
            <a:r>
              <a:rPr lang="en-US" altLang="zh-CN" dirty="0" err="1"/>
              <a:t>xscreensaver</a:t>
            </a:r>
            <a:r>
              <a:rPr lang="en-US" altLang="zh-CN" dirty="0"/>
              <a:t>-data</a:t>
            </a:r>
            <a:endParaRPr lang="zh-CN" altLang="zh-CN" dirty="0"/>
          </a:p>
          <a:p>
            <a:r>
              <a:rPr lang="en-US" altLang="zh-CN" dirty="0"/>
              <a:t>RUN </a:t>
            </a:r>
            <a:r>
              <a:rPr lang="en-US" altLang="zh-CN" dirty="0" err="1"/>
              <a:t>mkdir</a:t>
            </a:r>
            <a:r>
              <a:rPr lang="en-US" altLang="zh-CN" dirty="0"/>
              <a:t> -p /root/.config/xfce4/</a:t>
            </a:r>
            <a:r>
              <a:rPr lang="en-US" altLang="zh-CN" dirty="0" err="1"/>
              <a:t>xfconf</a:t>
            </a:r>
            <a:r>
              <a:rPr lang="en-US" altLang="zh-CN" dirty="0"/>
              <a:t>/</a:t>
            </a:r>
            <a:r>
              <a:rPr lang="en-US" altLang="zh-CN" dirty="0" err="1"/>
              <a:t>xfce</a:t>
            </a:r>
            <a:r>
              <a:rPr lang="en-US" altLang="zh-CN" dirty="0"/>
              <a:t>-</a:t>
            </a:r>
            <a:r>
              <a:rPr lang="en-US" altLang="zh-CN" dirty="0" err="1"/>
              <a:t>perchannel</a:t>
            </a:r>
            <a:r>
              <a:rPr lang="en-US" altLang="zh-CN" dirty="0"/>
              <a:t>-xml</a:t>
            </a:r>
            <a:endParaRPr lang="zh-CN" altLang="zh-CN" dirty="0"/>
          </a:p>
          <a:p>
            <a:r>
              <a:rPr lang="en-US" altLang="zh-CN" dirty="0"/>
              <a:t>COPY </a:t>
            </a:r>
            <a:r>
              <a:rPr lang="en-US" altLang="zh-CN" dirty="0" err="1"/>
              <a:t>xsettings.xml</a:t>
            </a:r>
            <a:r>
              <a:rPr lang="en-US" altLang="zh-CN" dirty="0"/>
              <a:t> /root/.config/xfce4/</a:t>
            </a:r>
            <a:r>
              <a:rPr lang="en-US" altLang="zh-CN" dirty="0" err="1"/>
              <a:t>xfconf</a:t>
            </a:r>
            <a:r>
              <a:rPr lang="en-US" altLang="zh-CN" dirty="0"/>
              <a:t>/</a:t>
            </a:r>
            <a:r>
              <a:rPr lang="en-US" altLang="zh-CN" dirty="0" err="1"/>
              <a:t>xfce</a:t>
            </a:r>
            <a:r>
              <a:rPr lang="en-US" altLang="zh-CN" dirty="0"/>
              <a:t>-</a:t>
            </a:r>
            <a:r>
              <a:rPr lang="en-US" altLang="zh-CN" dirty="0" err="1"/>
              <a:t>perchannel</a:t>
            </a:r>
            <a:r>
              <a:rPr lang="en-US" altLang="zh-CN" dirty="0"/>
              <a:t>-xml/</a:t>
            </a:r>
            <a:endParaRPr lang="zh-CN" altLang="zh-CN" dirty="0"/>
          </a:p>
          <a:p>
            <a:r>
              <a:rPr lang="en-US" altLang="zh-CN" dirty="0"/>
              <a:t>COPY xfce4-panel.xml /root/.config/xfce4/</a:t>
            </a:r>
            <a:r>
              <a:rPr lang="en-US" altLang="zh-CN" dirty="0" err="1"/>
              <a:t>xfconf</a:t>
            </a:r>
            <a:r>
              <a:rPr lang="en-US" altLang="zh-CN" dirty="0"/>
              <a:t>/</a:t>
            </a:r>
            <a:r>
              <a:rPr lang="en-US" altLang="zh-CN" dirty="0" err="1"/>
              <a:t>xfce</a:t>
            </a:r>
            <a:r>
              <a:rPr lang="en-US" altLang="zh-CN" dirty="0"/>
              <a:t>-</a:t>
            </a:r>
            <a:r>
              <a:rPr lang="en-US" altLang="zh-CN" dirty="0" err="1"/>
              <a:t>perchannel</a:t>
            </a:r>
            <a:r>
              <a:rPr lang="en-US" altLang="zh-CN" dirty="0"/>
              <a:t>-xml/</a:t>
            </a:r>
            <a:endParaRPr lang="zh-CN" altLang="zh-CN" dirty="0"/>
          </a:p>
          <a:p>
            <a:r>
              <a:rPr lang="en-US" altLang="zh-CN" dirty="0"/>
              <a:t>RUN </a:t>
            </a:r>
            <a:r>
              <a:rPr lang="en-US" altLang="zh-CN" dirty="0" err="1"/>
              <a:t>mkdir</a:t>
            </a:r>
            <a:r>
              <a:rPr lang="en-US" altLang="zh-CN" dirty="0"/>
              <a:t> -p /root/.config/</a:t>
            </a:r>
            <a:r>
              <a:rPr lang="en-US" altLang="zh-CN" dirty="0" err="1"/>
              <a:t>autostart</a:t>
            </a:r>
            <a:endParaRPr lang="zh-CN" altLang="zh-CN" dirty="0"/>
          </a:p>
          <a:p>
            <a:r>
              <a:rPr lang="en-US" altLang="zh-CN" dirty="0"/>
              <a:t>ENTRYPOINT startxfce4</a:t>
            </a:r>
            <a:endParaRPr lang="zh-CN" altLang="zh-CN" dirty="0"/>
          </a:p>
          <a:p>
            <a:endParaRPr lang="zh-CN" altLang="zh-CN" dirty="0"/>
          </a:p>
        </p:txBody>
      </p:sp>
      <p:sp>
        <p:nvSpPr>
          <p:cNvPr id="9" name="标题 1">
            <a:extLst>
              <a:ext uri="{FF2B5EF4-FFF2-40B4-BE49-F238E27FC236}">
                <a16:creationId xmlns:a16="http://schemas.microsoft.com/office/drawing/2014/main" id="{27099992-1747-F441-A209-E75FB78EB223}"/>
              </a:ext>
            </a:extLst>
          </p:cNvPr>
          <p:cNvSpPr txBox="1">
            <a:spLocks/>
          </p:cNvSpPr>
          <p:nvPr/>
        </p:nvSpPr>
        <p:spPr>
          <a:xfrm>
            <a:off x="847379" y="3743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zh-CN" sz="3600" dirty="0"/>
              <a:t>代码</a:t>
            </a:r>
            <a:r>
              <a:rPr lang="en-US" altLang="zh-CN" sz="3600" dirty="0"/>
              <a:t>10-2  Xfce4</a:t>
            </a:r>
            <a:r>
              <a:rPr lang="zh-CN" altLang="zh-CN" sz="3600" dirty="0"/>
              <a:t>构建脚本</a:t>
            </a:r>
          </a:p>
        </p:txBody>
      </p:sp>
    </p:spTree>
    <p:extLst>
      <p:ext uri="{BB962C8B-B14F-4D97-AF65-F5344CB8AC3E}">
        <p14:creationId xmlns:p14="http://schemas.microsoft.com/office/powerpoint/2010/main" val="28991128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1002178" cy="4709119"/>
          </a:xfrm>
        </p:spPr>
        <p:txBody>
          <a:bodyPr>
            <a:normAutofit/>
          </a:bodyPr>
          <a:lstStyle/>
          <a:p>
            <a:r>
              <a:rPr lang="en-US" altLang="zh-CN" dirty="0" err="1"/>
              <a:t>Dockerfile</a:t>
            </a:r>
            <a:r>
              <a:rPr lang="en-US" altLang="zh-CN" dirty="0"/>
              <a:t>: </a:t>
            </a:r>
            <a:r>
              <a:rPr lang="en-US" altLang="zh-CN" dirty="0" err="1"/>
              <a:t>Gedit</a:t>
            </a:r>
            <a:endParaRPr lang="zh-CN" altLang="zh-CN" dirty="0"/>
          </a:p>
          <a:p>
            <a:r>
              <a:rPr lang="en-US" altLang="zh-CN" dirty="0"/>
              <a:t>FROM ubuntu:14.04</a:t>
            </a:r>
            <a:endParaRPr lang="zh-CN" altLang="zh-CN" dirty="0"/>
          </a:p>
          <a:p>
            <a:r>
              <a:rPr lang="en-US" altLang="zh-CN" dirty="0"/>
              <a:t>RUN apt-get update</a:t>
            </a:r>
            <a:endParaRPr lang="zh-CN" altLang="zh-CN" dirty="0"/>
          </a:p>
          <a:p>
            <a:r>
              <a:rPr lang="en-US" altLang="zh-CN" dirty="0"/>
              <a:t>RUN apt-get install -y </a:t>
            </a:r>
            <a:r>
              <a:rPr lang="en-US" altLang="zh-CN" dirty="0" err="1"/>
              <a:t>gedit</a:t>
            </a:r>
            <a:endParaRPr lang="zh-CN" altLang="zh-CN" dirty="0"/>
          </a:p>
          <a:p>
            <a:r>
              <a:rPr lang="en-US" altLang="zh-CN" dirty="0"/>
              <a:t>ENV DISPLAY :0</a:t>
            </a:r>
            <a:endParaRPr lang="zh-CN" altLang="zh-CN" dirty="0"/>
          </a:p>
          <a:p>
            <a:r>
              <a:rPr lang="en-US" altLang="zh-CN" dirty="0"/>
              <a:t>CMD </a:t>
            </a:r>
            <a:r>
              <a:rPr lang="en-US" altLang="zh-CN" dirty="0" err="1"/>
              <a:t>gedit</a:t>
            </a:r>
            <a:endParaRPr lang="zh-CN" altLang="zh-CN" dirty="0"/>
          </a:p>
          <a:p>
            <a:endParaRPr lang="zh-CN" altLang="zh-CN" dirty="0"/>
          </a:p>
        </p:txBody>
      </p:sp>
      <p:sp>
        <p:nvSpPr>
          <p:cNvPr id="9" name="标题 1">
            <a:extLst>
              <a:ext uri="{FF2B5EF4-FFF2-40B4-BE49-F238E27FC236}">
                <a16:creationId xmlns:a16="http://schemas.microsoft.com/office/drawing/2014/main" id="{27099992-1747-F441-A209-E75FB78EB223}"/>
              </a:ext>
            </a:extLst>
          </p:cNvPr>
          <p:cNvSpPr txBox="1">
            <a:spLocks/>
          </p:cNvSpPr>
          <p:nvPr/>
        </p:nvSpPr>
        <p:spPr>
          <a:xfrm>
            <a:off x="847379" y="3743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zh-CN" sz="3600" dirty="0"/>
              <a:t>代码</a:t>
            </a:r>
            <a:r>
              <a:rPr lang="en-US" altLang="zh-CN" sz="3600" dirty="0"/>
              <a:t>10-3  </a:t>
            </a:r>
            <a:r>
              <a:rPr lang="en-US" altLang="zh-CN" sz="3600" dirty="0" err="1"/>
              <a:t>Gedit</a:t>
            </a:r>
            <a:r>
              <a:rPr lang="zh-CN" altLang="zh-CN" sz="3600" dirty="0"/>
              <a:t>构建脚本</a:t>
            </a:r>
          </a:p>
        </p:txBody>
      </p:sp>
    </p:spTree>
    <p:extLst>
      <p:ext uri="{BB962C8B-B14F-4D97-AF65-F5344CB8AC3E}">
        <p14:creationId xmlns:p14="http://schemas.microsoft.com/office/powerpoint/2010/main" val="71472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1002178" cy="4709119"/>
          </a:xfrm>
        </p:spPr>
        <p:txBody>
          <a:bodyPr>
            <a:normAutofit fontScale="85000" lnSpcReduction="20000"/>
          </a:bodyPr>
          <a:lstStyle/>
          <a:p>
            <a:r>
              <a:rPr lang="en-US" altLang="zh-CN" dirty="0" err="1"/>
              <a:t>Dockerfile</a:t>
            </a:r>
            <a:r>
              <a:rPr lang="en-US" altLang="zh-CN" dirty="0"/>
              <a:t>: Pulsar</a:t>
            </a:r>
            <a:endParaRPr lang="zh-CN" altLang="zh-CN" dirty="0"/>
          </a:p>
          <a:p>
            <a:r>
              <a:rPr lang="en-US" altLang="zh-CN" dirty="0"/>
              <a:t>FROM ubuntu:14.04</a:t>
            </a:r>
            <a:endParaRPr lang="zh-CN" altLang="zh-CN" dirty="0"/>
          </a:p>
          <a:p>
            <a:r>
              <a:rPr lang="en-US" altLang="zh-CN" dirty="0"/>
              <a:t>RUN apt-get update</a:t>
            </a:r>
            <a:endParaRPr lang="zh-CN" altLang="zh-CN" dirty="0"/>
          </a:p>
          <a:p>
            <a:r>
              <a:rPr lang="en-US" altLang="zh-CN" dirty="0"/>
              <a:t>RUN apt-get install -y </a:t>
            </a:r>
            <a:r>
              <a:rPr lang="en-US" altLang="zh-CN" dirty="0" err="1"/>
              <a:t>libwebp</a:t>
            </a:r>
            <a:r>
              <a:rPr lang="en-US" altLang="zh-CN" dirty="0"/>
              <a:t>-dev libx11-dev </a:t>
            </a:r>
            <a:r>
              <a:rPr lang="en-US" altLang="zh-CN" dirty="0" err="1"/>
              <a:t>libxdamage</a:t>
            </a:r>
            <a:r>
              <a:rPr lang="en-US" altLang="zh-CN" dirty="0"/>
              <a:t>-dev </a:t>
            </a:r>
            <a:r>
              <a:rPr lang="en-US" altLang="zh-CN" dirty="0" err="1"/>
              <a:t>libxtst</a:t>
            </a:r>
            <a:r>
              <a:rPr lang="en-US" altLang="zh-CN" dirty="0"/>
              <a:t>-dev libpng12-0</a:t>
            </a:r>
            <a:endParaRPr lang="zh-CN" altLang="zh-CN" dirty="0"/>
          </a:p>
          <a:p>
            <a:r>
              <a:rPr lang="en-US" altLang="zh-CN" dirty="0"/>
              <a:t>COPY build/pulsar /</a:t>
            </a:r>
            <a:r>
              <a:rPr lang="en-US" altLang="zh-CN" dirty="0" err="1"/>
              <a:t>usr</a:t>
            </a:r>
            <a:r>
              <a:rPr lang="en-US" altLang="zh-CN" dirty="0"/>
              <a:t>/local/bin/pulsar</a:t>
            </a:r>
            <a:endParaRPr lang="zh-CN" altLang="zh-CN" dirty="0"/>
          </a:p>
          <a:p>
            <a:r>
              <a:rPr lang="en-US" altLang="zh-CN" dirty="0"/>
              <a:t>COPY libwebsockets.so.11 /</a:t>
            </a:r>
            <a:r>
              <a:rPr lang="en-US" altLang="zh-CN" dirty="0" err="1"/>
              <a:t>usr</a:t>
            </a:r>
            <a:r>
              <a:rPr lang="en-US" altLang="zh-CN" dirty="0"/>
              <a:t>/lib/</a:t>
            </a:r>
            <a:endParaRPr lang="zh-CN" altLang="zh-CN" dirty="0"/>
          </a:p>
          <a:p>
            <a:r>
              <a:rPr lang="en-US" altLang="zh-CN" dirty="0"/>
              <a:t>COPY </a:t>
            </a:r>
            <a:r>
              <a:rPr lang="en-US" altLang="zh-CN" dirty="0" err="1"/>
              <a:t>pulsar.desktop</a:t>
            </a:r>
            <a:r>
              <a:rPr lang="en-US" altLang="zh-CN" dirty="0"/>
              <a:t> /root/.config/</a:t>
            </a:r>
            <a:r>
              <a:rPr lang="en-US" altLang="zh-CN" dirty="0" err="1"/>
              <a:t>autostart</a:t>
            </a:r>
            <a:r>
              <a:rPr lang="en-US" altLang="zh-CN" dirty="0"/>
              <a:t>/</a:t>
            </a:r>
            <a:endParaRPr lang="zh-CN" altLang="zh-CN" dirty="0"/>
          </a:p>
          <a:p>
            <a:r>
              <a:rPr lang="en-US" altLang="zh-CN" dirty="0"/>
              <a:t>ENV DISPLAY :0</a:t>
            </a:r>
            <a:endParaRPr lang="zh-CN" altLang="zh-CN" dirty="0"/>
          </a:p>
          <a:p>
            <a:r>
              <a:rPr lang="en-US" altLang="zh-CN" dirty="0"/>
              <a:t>ENV PULSAR_PORT 5678</a:t>
            </a:r>
            <a:endParaRPr lang="zh-CN" altLang="zh-CN" dirty="0"/>
          </a:p>
          <a:p>
            <a:r>
              <a:rPr lang="en-US" altLang="zh-CN" dirty="0"/>
              <a:t>CMD pulsar</a:t>
            </a:r>
            <a:endParaRPr lang="zh-CN" altLang="zh-CN" dirty="0"/>
          </a:p>
          <a:p>
            <a:r>
              <a:rPr lang="en-US" altLang="zh-CN" dirty="0"/>
              <a:t>EXPOSE 5678</a:t>
            </a:r>
            <a:endParaRPr lang="zh-CN" altLang="zh-CN" dirty="0"/>
          </a:p>
        </p:txBody>
      </p:sp>
      <p:sp>
        <p:nvSpPr>
          <p:cNvPr id="9" name="标题 1">
            <a:extLst>
              <a:ext uri="{FF2B5EF4-FFF2-40B4-BE49-F238E27FC236}">
                <a16:creationId xmlns:a16="http://schemas.microsoft.com/office/drawing/2014/main" id="{27099992-1747-F441-A209-E75FB78EB223}"/>
              </a:ext>
            </a:extLst>
          </p:cNvPr>
          <p:cNvSpPr txBox="1">
            <a:spLocks/>
          </p:cNvSpPr>
          <p:nvPr/>
        </p:nvSpPr>
        <p:spPr>
          <a:xfrm>
            <a:off x="847379" y="3743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zh-CN" sz="3600" dirty="0"/>
              <a:t>代码</a:t>
            </a:r>
            <a:r>
              <a:rPr lang="en-US" altLang="zh-CN" sz="3600" dirty="0"/>
              <a:t>10-3  Pulsar</a:t>
            </a:r>
            <a:r>
              <a:rPr lang="zh-CN" altLang="zh-CN" sz="3600" dirty="0"/>
              <a:t>构建脚本</a:t>
            </a:r>
          </a:p>
        </p:txBody>
      </p:sp>
    </p:spTree>
    <p:extLst>
      <p:ext uri="{BB962C8B-B14F-4D97-AF65-F5344CB8AC3E}">
        <p14:creationId xmlns:p14="http://schemas.microsoft.com/office/powerpoint/2010/main" val="20367982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1002178" cy="4709119"/>
          </a:xfrm>
        </p:spPr>
        <p:txBody>
          <a:bodyPr>
            <a:normAutofit/>
          </a:bodyPr>
          <a:lstStyle/>
          <a:p>
            <a:r>
              <a:rPr lang="zh-CN" altLang="zh-CN" dirty="0"/>
              <a:t>云件的构建过程选择</a:t>
            </a:r>
            <a:r>
              <a:rPr lang="en-US" altLang="zh-CN" dirty="0"/>
              <a:t>Docker</a:t>
            </a:r>
            <a:r>
              <a:rPr lang="zh-CN" altLang="zh-CN" dirty="0"/>
              <a:t>官方提供的容器镜像构建云环境作为</a:t>
            </a:r>
            <a:r>
              <a:rPr lang="en-US" altLang="zh-CN" dirty="0"/>
              <a:t>CI</a:t>
            </a:r>
            <a:r>
              <a:rPr lang="zh-CN" altLang="zh-CN" dirty="0"/>
              <a:t>的整体基础。首先，在</a:t>
            </a:r>
            <a:r>
              <a:rPr lang="en-US" altLang="zh-CN" dirty="0">
                <a:hlinkClick r:id="rId2"/>
              </a:rPr>
              <a:t>https://cloud.docker.com</a:t>
            </a:r>
            <a:r>
              <a:rPr lang="zh-CN" altLang="zh-CN" dirty="0"/>
              <a:t>上注册一个账号，并关联自己的</a:t>
            </a:r>
            <a:r>
              <a:rPr lang="en-US" altLang="zh-CN" dirty="0"/>
              <a:t>GitHub</a:t>
            </a:r>
            <a:r>
              <a:rPr lang="zh-CN" altLang="zh-CN" dirty="0"/>
              <a:t>账号；然后，分别创建</a:t>
            </a:r>
            <a:r>
              <a:rPr lang="en-US" altLang="zh-CN" dirty="0"/>
              <a:t>3</a:t>
            </a:r>
            <a:r>
              <a:rPr lang="zh-CN" altLang="zh-CN" dirty="0"/>
              <a:t>个</a:t>
            </a:r>
            <a:r>
              <a:rPr lang="en-US" altLang="zh-CN" dirty="0"/>
              <a:t>repository</a:t>
            </a:r>
            <a:r>
              <a:rPr lang="zh-CN" altLang="zh-CN" dirty="0"/>
              <a:t>，其中构建配置填写对应的</a:t>
            </a:r>
            <a:r>
              <a:rPr lang="en-US" altLang="zh-CN" dirty="0"/>
              <a:t>GitHub</a:t>
            </a:r>
            <a:r>
              <a:rPr lang="zh-CN" altLang="zh-CN" dirty="0"/>
              <a:t>地址；最后，单击</a:t>
            </a:r>
            <a:r>
              <a:rPr lang="en-US" altLang="zh-CN" dirty="0"/>
              <a:t>Create &amp; Build</a:t>
            </a:r>
            <a:r>
              <a:rPr lang="zh-CN" altLang="zh-CN" dirty="0"/>
              <a:t>，等待镜像构建完成即可。</a:t>
            </a:r>
          </a:p>
        </p:txBody>
      </p:sp>
      <p:sp>
        <p:nvSpPr>
          <p:cNvPr id="9" name="标题 1">
            <a:extLst>
              <a:ext uri="{FF2B5EF4-FFF2-40B4-BE49-F238E27FC236}">
                <a16:creationId xmlns:a16="http://schemas.microsoft.com/office/drawing/2014/main" id="{27099992-1747-F441-A209-E75FB78EB223}"/>
              </a:ext>
            </a:extLst>
          </p:cNvPr>
          <p:cNvSpPr txBox="1">
            <a:spLocks/>
          </p:cNvSpPr>
          <p:nvPr/>
        </p:nvSpPr>
        <p:spPr>
          <a:xfrm>
            <a:off x="847379" y="3743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10.5.2</a:t>
            </a:r>
            <a:r>
              <a:rPr lang="zh-CN" altLang="en-US" sz="3600" dirty="0"/>
              <a:t>  构建</a:t>
            </a:r>
          </a:p>
        </p:txBody>
      </p:sp>
    </p:spTree>
    <p:extLst>
      <p:ext uri="{BB962C8B-B14F-4D97-AF65-F5344CB8AC3E}">
        <p14:creationId xmlns:p14="http://schemas.microsoft.com/office/powerpoint/2010/main" val="2771168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27099992-1747-F441-A209-E75FB78EB223}"/>
              </a:ext>
            </a:extLst>
          </p:cNvPr>
          <p:cNvSpPr txBox="1">
            <a:spLocks/>
          </p:cNvSpPr>
          <p:nvPr/>
        </p:nvSpPr>
        <p:spPr>
          <a:xfrm>
            <a:off x="847379" y="3743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10.5.2</a:t>
            </a:r>
            <a:r>
              <a:rPr lang="zh-CN" altLang="en-US" sz="3600" dirty="0"/>
              <a:t>  构建</a:t>
            </a:r>
          </a:p>
        </p:txBody>
      </p:sp>
      <p:pic>
        <p:nvPicPr>
          <p:cNvPr id="4" name="图片 3">
            <a:extLst>
              <a:ext uri="{FF2B5EF4-FFF2-40B4-BE49-F238E27FC236}">
                <a16:creationId xmlns:a16="http://schemas.microsoft.com/office/drawing/2014/main" id="{A039DF34-D536-0F4C-B6D8-CF8E1668C28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784703" y="1883884"/>
            <a:ext cx="4640952" cy="4627083"/>
          </a:xfrm>
          <a:prstGeom prst="rect">
            <a:avLst/>
          </a:prstGeom>
          <a:noFill/>
          <a:ln>
            <a:noFill/>
          </a:ln>
        </p:spPr>
      </p:pic>
    </p:spTree>
    <p:extLst>
      <p:ext uri="{BB962C8B-B14F-4D97-AF65-F5344CB8AC3E}">
        <p14:creationId xmlns:p14="http://schemas.microsoft.com/office/powerpoint/2010/main" val="23623026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1002178" cy="4709119"/>
          </a:xfrm>
        </p:spPr>
        <p:txBody>
          <a:bodyPr>
            <a:normAutofit/>
          </a:bodyPr>
          <a:lstStyle/>
          <a:p>
            <a:r>
              <a:rPr lang="zh-CN" altLang="zh-CN" dirty="0"/>
              <a:t>云件的运行依赖于容器环境，当前流行的</a:t>
            </a:r>
            <a:r>
              <a:rPr lang="en-US" altLang="zh-CN" dirty="0"/>
              <a:t>Swarm</a:t>
            </a:r>
            <a:r>
              <a:rPr lang="zh-CN" altLang="zh-CN" dirty="0"/>
              <a:t>、</a:t>
            </a:r>
            <a:r>
              <a:rPr lang="en-US" altLang="zh-CN" dirty="0"/>
              <a:t>Kubernetes</a:t>
            </a:r>
            <a:r>
              <a:rPr lang="zh-CN" altLang="zh-CN" dirty="0"/>
              <a:t>和</a:t>
            </a:r>
            <a:r>
              <a:rPr lang="en-US" altLang="zh-CN" dirty="0"/>
              <a:t>Rancher</a:t>
            </a:r>
            <a:r>
              <a:rPr lang="zh-CN" altLang="zh-CN" dirty="0"/>
              <a:t>等都可以作为云件系统的编排调度环境。</a:t>
            </a:r>
          </a:p>
        </p:txBody>
      </p:sp>
      <p:sp>
        <p:nvSpPr>
          <p:cNvPr id="9" name="标题 1">
            <a:extLst>
              <a:ext uri="{FF2B5EF4-FFF2-40B4-BE49-F238E27FC236}">
                <a16:creationId xmlns:a16="http://schemas.microsoft.com/office/drawing/2014/main" id="{27099992-1747-F441-A209-E75FB78EB223}"/>
              </a:ext>
            </a:extLst>
          </p:cNvPr>
          <p:cNvSpPr txBox="1">
            <a:spLocks/>
          </p:cNvSpPr>
          <p:nvPr/>
        </p:nvSpPr>
        <p:spPr>
          <a:xfrm>
            <a:off x="847379" y="3743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10.5.3</a:t>
            </a:r>
            <a:r>
              <a:rPr lang="zh-CN" altLang="en-US" sz="3600" dirty="0"/>
              <a:t>  运行</a:t>
            </a:r>
          </a:p>
        </p:txBody>
      </p:sp>
      <p:pic>
        <p:nvPicPr>
          <p:cNvPr id="5" name="图片 4">
            <a:extLst>
              <a:ext uri="{FF2B5EF4-FFF2-40B4-BE49-F238E27FC236}">
                <a16:creationId xmlns:a16="http://schemas.microsoft.com/office/drawing/2014/main" id="{754EB2BF-7AA2-1A45-AD66-B7E79BC8D1C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990893" y="3128603"/>
            <a:ext cx="6252260" cy="2280680"/>
          </a:xfrm>
          <a:prstGeom prst="rect">
            <a:avLst/>
          </a:prstGeom>
          <a:noFill/>
          <a:ln>
            <a:noFill/>
          </a:ln>
        </p:spPr>
      </p:pic>
      <p:sp>
        <p:nvSpPr>
          <p:cNvPr id="2" name="矩形 1">
            <a:extLst>
              <a:ext uri="{FF2B5EF4-FFF2-40B4-BE49-F238E27FC236}">
                <a16:creationId xmlns:a16="http://schemas.microsoft.com/office/drawing/2014/main" id="{FC97B0D9-A0A9-B44F-B553-3736C85AE6FA}"/>
              </a:ext>
            </a:extLst>
          </p:cNvPr>
          <p:cNvSpPr/>
          <p:nvPr/>
        </p:nvSpPr>
        <p:spPr>
          <a:xfrm>
            <a:off x="4620459" y="5877221"/>
            <a:ext cx="2993127" cy="281487"/>
          </a:xfrm>
          <a:prstGeom prst="rect">
            <a:avLst/>
          </a:prstGeom>
        </p:spPr>
        <p:txBody>
          <a:bodyPr wrap="none">
            <a:spAutoFit/>
          </a:bodyPr>
          <a:lstStyle/>
          <a:p>
            <a:pPr algn="ctr">
              <a:lnSpc>
                <a:spcPts val="1400"/>
              </a:lnSpc>
              <a:spcAft>
                <a:spcPts val="78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10.26  Rancher Host</a:t>
            </a:r>
            <a:r>
              <a:rPr lang="zh-CN" altLang="zh-CN" kern="100" dirty="0">
                <a:latin typeface="Arial" panose="020B0604020202020204" pitchFamily="34" charset="0"/>
                <a:ea typeface="方正兰亭黑简体"/>
                <a:cs typeface="Arial" panose="020B0604020202020204" pitchFamily="34" charset="0"/>
              </a:rPr>
              <a:t>配置</a:t>
            </a:r>
            <a:endParaRPr lang="zh-CN" altLang="zh-CN" kern="100" dirty="0">
              <a:latin typeface="Arial" panose="020B0604020202020204" pitchFamily="34" charset="0"/>
              <a:ea typeface="方正兰亭黑简体"/>
            </a:endParaRPr>
          </a:p>
        </p:txBody>
      </p:sp>
    </p:spTree>
    <p:extLst>
      <p:ext uri="{BB962C8B-B14F-4D97-AF65-F5344CB8AC3E}">
        <p14:creationId xmlns:p14="http://schemas.microsoft.com/office/powerpoint/2010/main" val="10685424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1002178" cy="4709119"/>
          </a:xfrm>
        </p:spPr>
        <p:txBody>
          <a:bodyPr>
            <a:normAutofit/>
          </a:bodyPr>
          <a:lstStyle/>
          <a:p>
            <a:r>
              <a:rPr lang="zh-CN" altLang="zh-CN" dirty="0"/>
              <a:t>运行</a:t>
            </a:r>
            <a:r>
              <a:rPr lang="en-US" altLang="zh-CN" dirty="0" err="1"/>
              <a:t>Gedit</a:t>
            </a:r>
            <a:r>
              <a:rPr lang="zh-CN" altLang="zh-CN" dirty="0"/>
              <a:t>云件需要启动</a:t>
            </a:r>
            <a:r>
              <a:rPr lang="en-US" altLang="zh-CN" dirty="0"/>
              <a:t>3</a:t>
            </a:r>
            <a:r>
              <a:rPr lang="zh-CN" altLang="zh-CN" dirty="0"/>
              <a:t>个容器，即：</a:t>
            </a:r>
            <a:r>
              <a:rPr lang="en-US" altLang="zh-CN" dirty="0" err="1"/>
              <a:t>Xorg</a:t>
            </a:r>
            <a:r>
              <a:rPr lang="zh-CN" altLang="zh-CN" dirty="0"/>
              <a:t>容器、</a:t>
            </a:r>
            <a:r>
              <a:rPr lang="en-US" altLang="zh-CN" dirty="0" err="1"/>
              <a:t>Gedit</a:t>
            </a:r>
            <a:r>
              <a:rPr lang="zh-CN" altLang="zh-CN" dirty="0"/>
              <a:t>容器和</a:t>
            </a:r>
            <a:r>
              <a:rPr lang="en-US" altLang="zh-CN" dirty="0"/>
              <a:t>Pulsar</a:t>
            </a:r>
            <a:r>
              <a:rPr lang="zh-CN" altLang="zh-CN" dirty="0"/>
              <a:t>容器。</a:t>
            </a:r>
          </a:p>
        </p:txBody>
      </p:sp>
      <p:sp>
        <p:nvSpPr>
          <p:cNvPr id="9" name="标题 1">
            <a:extLst>
              <a:ext uri="{FF2B5EF4-FFF2-40B4-BE49-F238E27FC236}">
                <a16:creationId xmlns:a16="http://schemas.microsoft.com/office/drawing/2014/main" id="{27099992-1747-F441-A209-E75FB78EB223}"/>
              </a:ext>
            </a:extLst>
          </p:cNvPr>
          <p:cNvSpPr txBox="1">
            <a:spLocks/>
          </p:cNvSpPr>
          <p:nvPr/>
        </p:nvSpPr>
        <p:spPr>
          <a:xfrm>
            <a:off x="847379" y="3743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t>10.5.3</a:t>
            </a:r>
            <a:r>
              <a:rPr lang="zh-CN" altLang="en-US" sz="3600" dirty="0"/>
              <a:t>  运行</a:t>
            </a:r>
          </a:p>
        </p:txBody>
      </p:sp>
      <p:pic>
        <p:nvPicPr>
          <p:cNvPr id="4" name="图片 3">
            <a:extLst>
              <a:ext uri="{FF2B5EF4-FFF2-40B4-BE49-F238E27FC236}">
                <a16:creationId xmlns:a16="http://schemas.microsoft.com/office/drawing/2014/main" id="{FB805F76-0384-4C45-BD11-71FA1FE4EAC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09292" y="2264903"/>
            <a:ext cx="4825388" cy="3717256"/>
          </a:xfrm>
          <a:prstGeom prst="rect">
            <a:avLst/>
          </a:prstGeom>
          <a:noFill/>
          <a:ln>
            <a:noFill/>
          </a:ln>
        </p:spPr>
      </p:pic>
      <p:sp>
        <p:nvSpPr>
          <p:cNvPr id="2" name="矩形 1">
            <a:extLst>
              <a:ext uri="{FF2B5EF4-FFF2-40B4-BE49-F238E27FC236}">
                <a16:creationId xmlns:a16="http://schemas.microsoft.com/office/drawing/2014/main" id="{90B035E4-6938-FD48-93C4-00F213FAB9AE}"/>
              </a:ext>
            </a:extLst>
          </p:cNvPr>
          <p:cNvSpPr/>
          <p:nvPr/>
        </p:nvSpPr>
        <p:spPr>
          <a:xfrm>
            <a:off x="5172898" y="6191413"/>
            <a:ext cx="2698175" cy="281487"/>
          </a:xfrm>
          <a:prstGeom prst="rect">
            <a:avLst/>
          </a:prstGeom>
        </p:spPr>
        <p:txBody>
          <a:bodyPr wrap="none">
            <a:spAutoFit/>
          </a:bodyPr>
          <a:lstStyle/>
          <a:p>
            <a:pPr algn="ctr">
              <a:lnSpc>
                <a:spcPts val="1400"/>
              </a:lnSpc>
              <a:spcAft>
                <a:spcPts val="78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10.27  Pulsar</a:t>
            </a:r>
            <a:r>
              <a:rPr lang="zh-CN" altLang="zh-CN" kern="100" dirty="0">
                <a:latin typeface="Arial" panose="020B0604020202020204" pitchFamily="34" charset="0"/>
                <a:ea typeface="方正兰亭黑简体"/>
                <a:cs typeface="Arial" panose="020B0604020202020204" pitchFamily="34" charset="0"/>
              </a:rPr>
              <a:t>容器配置</a:t>
            </a:r>
            <a:endParaRPr lang="zh-CN" altLang="zh-CN" kern="100" dirty="0">
              <a:latin typeface="Arial" panose="020B0604020202020204" pitchFamily="34" charset="0"/>
              <a:ea typeface="方正兰亭黑简体"/>
            </a:endParaRPr>
          </a:p>
        </p:txBody>
      </p:sp>
    </p:spTree>
    <p:extLst>
      <p:ext uri="{BB962C8B-B14F-4D97-AF65-F5344CB8AC3E}">
        <p14:creationId xmlns:p14="http://schemas.microsoft.com/office/powerpoint/2010/main" val="33676134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5135893" y="3140967"/>
            <a:ext cx="6446507" cy="2688300"/>
          </a:xfrm>
          <a:prstGeom prst="rect">
            <a:avLst/>
          </a:prstGeom>
        </p:spPr>
        <p:txBody>
          <a:bodyPr vert="horz" lIns="121920" tIns="60960" rIns="121920" bIns="60960" rtlCol="0">
            <a:normAutofit/>
          </a:bodyPr>
          <a:lstStyle/>
          <a:p>
            <a:pPr marL="457200" indent="-457200">
              <a:lnSpc>
                <a:spcPct val="120000"/>
              </a:lnSpc>
              <a:buFont typeface="Arial" panose="020B0604020202020204" pitchFamily="34" charset="0"/>
              <a:buChar char="•"/>
            </a:pPr>
            <a:r>
              <a:rPr lang="zh-CN" altLang="zh-CN" sz="2800" dirty="0"/>
              <a:t>从软件到云件</a:t>
            </a:r>
            <a:r>
              <a:rPr lang="zh-CN" altLang="zh-CN" sz="2800" dirty="0">
                <a:effectLst/>
              </a:rPr>
              <a:t> </a:t>
            </a:r>
            <a:r>
              <a:rPr lang="zh-CN" altLang="en-US" sz="2800" dirty="0"/>
              <a:t>	</a:t>
            </a:r>
            <a:endParaRPr lang="en-US" altLang="zh-CN" sz="2800" dirty="0"/>
          </a:p>
          <a:p>
            <a:pPr marL="457200" indent="-457200">
              <a:lnSpc>
                <a:spcPct val="120000"/>
              </a:lnSpc>
              <a:buFont typeface="Arial" panose="020B0604020202020204" pitchFamily="34" charset="0"/>
              <a:buChar char="•"/>
            </a:pPr>
            <a:r>
              <a:rPr lang="zh-CN" altLang="zh-CN" sz="2800" dirty="0"/>
              <a:t>云件系统的架构设计与运行原理 </a:t>
            </a:r>
            <a:endParaRPr lang="en-US" altLang="zh-CN" sz="2800" dirty="0"/>
          </a:p>
          <a:p>
            <a:pPr marL="457200" indent="-457200">
              <a:lnSpc>
                <a:spcPct val="120000"/>
              </a:lnSpc>
              <a:buFont typeface="Arial" panose="020B0604020202020204" pitchFamily="34" charset="0"/>
              <a:buChar char="•"/>
            </a:pPr>
            <a:r>
              <a:rPr lang="zh-CN" altLang="zh-CN" sz="2800" dirty="0"/>
              <a:t>云件的开发模式与效果 </a:t>
            </a:r>
            <a:endParaRPr lang="en-US" altLang="zh-CN" sz="2800" dirty="0"/>
          </a:p>
          <a:p>
            <a:pPr marL="457200" indent="-457200">
              <a:lnSpc>
                <a:spcPct val="120000"/>
              </a:lnSpc>
              <a:buFont typeface="Arial" panose="020B0604020202020204" pitchFamily="34" charset="0"/>
              <a:buChar char="•"/>
            </a:pPr>
            <a:r>
              <a:rPr lang="zh-CN" altLang="zh-CN" sz="2800" dirty="0"/>
              <a:t>云件在大规模在线实训平台中的应用 </a:t>
            </a:r>
            <a:endParaRPr lang="en-US" altLang="zh-CN" sz="2800" dirty="0"/>
          </a:p>
          <a:p>
            <a:pPr marL="457200" indent="-457200">
              <a:lnSpc>
                <a:spcPct val="120000"/>
              </a:lnSpc>
              <a:buFont typeface="Arial" panose="020B0604020202020204" pitchFamily="34" charset="0"/>
              <a:buChar char="•"/>
            </a:pPr>
            <a:r>
              <a:rPr lang="zh-CN" altLang="zh-CN" sz="2800" dirty="0"/>
              <a:t>实践：云件应用开发实例</a:t>
            </a:r>
            <a:r>
              <a:rPr lang="zh-CN" altLang="zh-CN" sz="2400" dirty="0">
                <a:effectLst/>
              </a:rPr>
              <a:t> </a:t>
            </a:r>
            <a:endParaRPr lang="en-US" altLang="zh-CN" sz="2800" dirty="0"/>
          </a:p>
        </p:txBody>
      </p:sp>
      <p:pic>
        <p:nvPicPr>
          <p:cNvPr id="5" name="Picture 2"/>
          <p:cNvPicPr>
            <a:picLocks noChangeAspect="1" noChangeArrowheads="1"/>
          </p:cNvPicPr>
          <p:nvPr/>
        </p:nvPicPr>
        <p:blipFill>
          <a:blip r:embed="rId2" cstate="print"/>
          <a:srcRect/>
          <a:stretch>
            <a:fillRect/>
          </a:stretch>
        </p:blipFill>
        <p:spPr bwMode="auto">
          <a:xfrm>
            <a:off x="319927" y="2546197"/>
            <a:ext cx="4704523" cy="3136348"/>
          </a:xfrm>
          <a:prstGeom prst="rect">
            <a:avLst/>
          </a:prstGeom>
          <a:noFill/>
          <a:ln w="9525">
            <a:noFill/>
            <a:miter lim="800000"/>
            <a:headEnd/>
            <a:tailEnd/>
          </a:ln>
        </p:spPr>
      </p:pic>
      <p:sp>
        <p:nvSpPr>
          <p:cNvPr id="6" name="标题 1"/>
          <p:cNvSpPr txBox="1">
            <a:spLocks/>
          </p:cNvSpPr>
          <p:nvPr/>
        </p:nvSpPr>
        <p:spPr>
          <a:xfrm>
            <a:off x="914400" y="932724"/>
            <a:ext cx="10363200" cy="1470025"/>
          </a:xfrm>
          <a:prstGeom prst="rect">
            <a:avLst/>
          </a:prstGeom>
        </p:spPr>
        <p:txBody>
          <a:bodyPr vert="horz" lIns="121920" tIns="60960" rIns="121920" bIns="60960" rtlCol="0" anchor="ctr">
            <a:normAutofit/>
          </a:bodyPr>
          <a:lstStyle/>
          <a:p>
            <a:pPr algn="ctr" defTabSz="1219170">
              <a:spcBef>
                <a:spcPct val="0"/>
              </a:spcBef>
              <a:defRPr/>
            </a:pPr>
            <a:r>
              <a:rPr lang="zh-CN" altLang="en-US" sz="5867" dirty="0">
                <a:latin typeface="黑体" pitchFamily="49" charset="-122"/>
                <a:ea typeface="黑体" pitchFamily="49" charset="-122"/>
                <a:cs typeface="+mj-cs"/>
              </a:rPr>
              <a:t>小结</a:t>
            </a:r>
          </a:p>
        </p:txBody>
      </p:sp>
    </p:spTree>
    <p:extLst>
      <p:ext uri="{BB962C8B-B14F-4D97-AF65-F5344CB8AC3E}">
        <p14:creationId xmlns:p14="http://schemas.microsoft.com/office/powerpoint/2010/main" val="38265126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课内复习</a:t>
            </a:r>
          </a:p>
        </p:txBody>
      </p:sp>
      <p:sp>
        <p:nvSpPr>
          <p:cNvPr id="3" name="内容占位符 2"/>
          <p:cNvSpPr>
            <a:spLocks noGrp="1"/>
          </p:cNvSpPr>
          <p:nvPr>
            <p:ph idx="1"/>
          </p:nvPr>
        </p:nvSpPr>
        <p:spPr/>
        <p:txBody>
          <a:bodyPr>
            <a:normAutofit/>
          </a:bodyPr>
          <a:lstStyle/>
          <a:p>
            <a:pPr marL="0" indent="0">
              <a:buNone/>
            </a:pPr>
            <a:r>
              <a:rPr lang="en-US" altLang="zh-CN" dirty="0"/>
              <a:t>1</a:t>
            </a:r>
            <a:r>
              <a:rPr lang="zh-CN" altLang="zh-CN" dirty="0"/>
              <a:t>．云件的概念是什么？</a:t>
            </a:r>
          </a:p>
          <a:p>
            <a:pPr marL="0" indent="0">
              <a:buNone/>
            </a:pPr>
            <a:r>
              <a:rPr lang="en-US" altLang="zh-CN" dirty="0"/>
              <a:t>2</a:t>
            </a:r>
            <a:r>
              <a:rPr lang="zh-CN" altLang="zh-CN" dirty="0"/>
              <a:t>．云件形态的特征主要有哪些？</a:t>
            </a:r>
          </a:p>
          <a:p>
            <a:pPr marL="0" indent="0">
              <a:buNone/>
            </a:pPr>
            <a:r>
              <a:rPr lang="en-US" altLang="zh-CN" dirty="0"/>
              <a:t>3</a:t>
            </a:r>
            <a:r>
              <a:rPr lang="zh-CN" altLang="zh-CN" dirty="0"/>
              <a:t>．云件和</a:t>
            </a:r>
            <a:r>
              <a:rPr lang="en-US" altLang="zh-CN" dirty="0"/>
              <a:t>Web</a:t>
            </a:r>
            <a:r>
              <a:rPr lang="zh-CN" altLang="zh-CN" dirty="0"/>
              <a:t>应用，以及云桌面有什么区别？</a:t>
            </a:r>
          </a:p>
          <a:p>
            <a:pPr marL="0" indent="0">
              <a:buNone/>
            </a:pPr>
            <a:r>
              <a:rPr lang="en-US" altLang="zh-CN" dirty="0"/>
              <a:t>4</a:t>
            </a:r>
            <a:r>
              <a:rPr lang="zh-CN" altLang="zh-CN" dirty="0"/>
              <a:t>．云件系统的分层架构包括哪些内容？</a:t>
            </a:r>
            <a:endParaRPr lang="zh-CN" altLang="en-US" sz="3200" dirty="0"/>
          </a:p>
        </p:txBody>
      </p:sp>
    </p:spTree>
    <p:extLst>
      <p:ext uri="{BB962C8B-B14F-4D97-AF65-F5344CB8AC3E}">
        <p14:creationId xmlns:p14="http://schemas.microsoft.com/office/powerpoint/2010/main" val="5666885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课外思考</a:t>
            </a:r>
          </a:p>
        </p:txBody>
      </p:sp>
      <p:sp>
        <p:nvSpPr>
          <p:cNvPr id="3" name="内容占位符 2"/>
          <p:cNvSpPr>
            <a:spLocks noGrp="1"/>
          </p:cNvSpPr>
          <p:nvPr>
            <p:ph idx="1"/>
          </p:nvPr>
        </p:nvSpPr>
        <p:spPr/>
        <p:txBody>
          <a:bodyPr>
            <a:normAutofit/>
          </a:bodyPr>
          <a:lstStyle/>
          <a:p>
            <a:pPr marL="0" indent="0">
              <a:buNone/>
            </a:pPr>
            <a:r>
              <a:rPr lang="en-US" altLang="zh-CN" dirty="0"/>
              <a:t>1</a:t>
            </a:r>
            <a:r>
              <a:rPr lang="zh-CN" altLang="zh-CN" dirty="0"/>
              <a:t>．松耦合冯•诺依曼计算模型和传统模型有什么不同？</a:t>
            </a:r>
          </a:p>
          <a:p>
            <a:pPr marL="0" indent="0">
              <a:buNone/>
            </a:pPr>
            <a:r>
              <a:rPr lang="en-US" altLang="zh-CN" dirty="0"/>
              <a:t>2</a:t>
            </a:r>
            <a:r>
              <a:rPr lang="zh-CN" altLang="zh-CN" dirty="0"/>
              <a:t>．云件作为一种应用虚拟化的形式，与桌面虚拟化的本质有哪些不同？</a:t>
            </a:r>
          </a:p>
          <a:p>
            <a:pPr marL="0" indent="0">
              <a:buNone/>
            </a:pPr>
            <a:r>
              <a:rPr lang="en-US" altLang="zh-CN" dirty="0"/>
              <a:t>3</a:t>
            </a:r>
            <a:r>
              <a:rPr lang="zh-CN" altLang="zh-CN" dirty="0"/>
              <a:t>．在线实训环境会成为一种大规模的云端服务资源吗？为什么？</a:t>
            </a:r>
          </a:p>
          <a:p>
            <a:pPr marL="0" indent="0">
              <a:buNone/>
            </a:pPr>
            <a:r>
              <a:rPr lang="en-US" altLang="zh-CN" dirty="0"/>
              <a:t>4</a:t>
            </a:r>
            <a:r>
              <a:rPr lang="zh-CN" altLang="zh-CN" dirty="0"/>
              <a:t>．如</a:t>
            </a:r>
            <a:r>
              <a:rPr lang="en-US" altLang="zh-CN" dirty="0" err="1"/>
              <a:t>Matlab</a:t>
            </a:r>
            <a:r>
              <a:rPr lang="zh-CN" altLang="zh-CN" dirty="0"/>
              <a:t>、</a:t>
            </a:r>
            <a:r>
              <a:rPr lang="en-US" altLang="zh-CN" dirty="0"/>
              <a:t>SAS</a:t>
            </a:r>
            <a:r>
              <a:rPr lang="zh-CN" altLang="zh-CN" dirty="0"/>
              <a:t>、</a:t>
            </a:r>
            <a:r>
              <a:rPr lang="en-US" altLang="zh-CN" dirty="0"/>
              <a:t>AutoCAD</a:t>
            </a:r>
            <a:r>
              <a:rPr lang="zh-CN" altLang="zh-CN" dirty="0"/>
              <a:t>等这样的大型传统桌面软件，会以云端软件的形式在云端给用户提供服务吗？</a:t>
            </a:r>
          </a:p>
        </p:txBody>
      </p:sp>
    </p:spTree>
    <p:extLst>
      <p:ext uri="{BB962C8B-B14F-4D97-AF65-F5344CB8AC3E}">
        <p14:creationId xmlns:p14="http://schemas.microsoft.com/office/powerpoint/2010/main" val="106033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10.1.2</a:t>
            </a:r>
            <a:r>
              <a:rPr lang="zh-CN" altLang="en-US" dirty="0"/>
              <a:t>  </a:t>
            </a:r>
            <a:r>
              <a:rPr lang="zh-CN" altLang="zh-CN" dirty="0"/>
              <a:t>从软件到云件的变迁</a:t>
            </a:r>
            <a:r>
              <a:rPr lang="zh-CN" altLang="zh-CN" dirty="0">
                <a:effectLst/>
              </a:rPr>
              <a:t> </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pPr>
              <a:buNone/>
            </a:pPr>
            <a:r>
              <a:rPr lang="en-US" altLang="zh-CN" sz="3200" dirty="0"/>
              <a:t>1</a:t>
            </a:r>
            <a:r>
              <a:rPr lang="zh-CN" altLang="en-US" sz="3200" dirty="0"/>
              <a:t>．</a:t>
            </a:r>
            <a:r>
              <a:rPr lang="zh-CN" altLang="zh-CN" dirty="0"/>
              <a:t>本地部署软件架构</a:t>
            </a:r>
            <a:endParaRPr lang="en-US" altLang="zh-CN" dirty="0"/>
          </a:p>
          <a:p>
            <a:r>
              <a:rPr lang="zh-CN" altLang="zh-CN" dirty="0">
                <a:solidFill>
                  <a:srgbClr val="C00000"/>
                </a:solidFill>
              </a:rPr>
              <a:t>本地部署软件（</a:t>
            </a:r>
            <a:r>
              <a:rPr lang="en-US" altLang="zh-CN" dirty="0">
                <a:solidFill>
                  <a:srgbClr val="C00000"/>
                </a:solidFill>
              </a:rPr>
              <a:t>On-Premise-Software</a:t>
            </a:r>
            <a:r>
              <a:rPr lang="zh-CN" altLang="zh-CN" dirty="0">
                <a:solidFill>
                  <a:srgbClr val="C00000"/>
                </a:solidFill>
              </a:rPr>
              <a:t>）架构</a:t>
            </a:r>
            <a:r>
              <a:rPr lang="zh-CN" altLang="zh-CN" dirty="0"/>
              <a:t>是一种完全运行在本地环境中且依赖本地资源的软件模式，传统的单机软件大都属于</a:t>
            </a:r>
            <a:r>
              <a:rPr lang="en-US" altLang="zh-CN" dirty="0"/>
              <a:t>On-Premise-Software</a:t>
            </a:r>
            <a:r>
              <a:rPr lang="zh-CN" altLang="zh-CN" dirty="0"/>
              <a:t>，这种软件需要在本地部署软件依赖的全部库和相关组件，如果有特殊硬件依赖比如</a:t>
            </a:r>
            <a:r>
              <a:rPr lang="en-US" altLang="zh-CN" dirty="0"/>
              <a:t>GPU</a:t>
            </a:r>
            <a:r>
              <a:rPr lang="zh-CN" altLang="zh-CN" dirty="0"/>
              <a:t>加速器等，则需要用户自己安装相关硬件。同时，软件的管理、部署和运维也完全依赖于用户自身，产生的数据也都存储在本地，所以还需要采取额外的措施来保证系统的安全。</a:t>
            </a:r>
            <a:r>
              <a:rPr lang="zh-CN" altLang="zh-CN" sz="2400" dirty="0">
                <a:effectLst/>
              </a:rPr>
              <a:t> </a:t>
            </a:r>
            <a:endParaRPr lang="zh-CN" altLang="en-US" sz="2667" dirty="0"/>
          </a:p>
        </p:txBody>
      </p:sp>
    </p:spTree>
    <p:extLst>
      <p:ext uri="{BB962C8B-B14F-4D97-AF65-F5344CB8AC3E}">
        <p14:creationId xmlns:p14="http://schemas.microsoft.com/office/powerpoint/2010/main" val="15408355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动手实践</a:t>
            </a:r>
            <a:r>
              <a:rPr lang="en-US" altLang="zh-CN" dirty="0"/>
              <a:t>1</a:t>
            </a:r>
            <a:endParaRPr lang="zh-CN" altLang="en-US" dirty="0"/>
          </a:p>
        </p:txBody>
      </p:sp>
      <p:sp>
        <p:nvSpPr>
          <p:cNvPr id="3" name="内容占位符 2"/>
          <p:cNvSpPr>
            <a:spLocks noGrp="1"/>
          </p:cNvSpPr>
          <p:nvPr>
            <p:ph idx="1"/>
          </p:nvPr>
        </p:nvSpPr>
        <p:spPr/>
        <p:txBody>
          <a:bodyPr>
            <a:normAutofit/>
          </a:bodyPr>
          <a:lstStyle/>
          <a:p>
            <a:r>
              <a:rPr lang="zh-CN" altLang="zh-CN" dirty="0"/>
              <a:t>网页实时通信（</a:t>
            </a:r>
            <a:r>
              <a:rPr lang="en-US" altLang="zh-CN" dirty="0"/>
              <a:t>Web Real-Time Communication</a:t>
            </a:r>
            <a:r>
              <a:rPr lang="zh-CN" altLang="zh-CN" dirty="0"/>
              <a:t>，</a:t>
            </a:r>
            <a:r>
              <a:rPr lang="en-US" altLang="zh-CN" dirty="0"/>
              <a:t>WebRTC</a:t>
            </a:r>
            <a:r>
              <a:rPr lang="zh-CN" altLang="zh-CN" dirty="0"/>
              <a:t>）是一个支持网页浏览器进行实时语音对话或视频对话的技术，谷歌在</a:t>
            </a:r>
            <a:r>
              <a:rPr lang="en-US" altLang="zh-CN" dirty="0"/>
              <a:t>2010</a:t>
            </a:r>
            <a:r>
              <a:rPr lang="zh-CN" altLang="zh-CN" dirty="0"/>
              <a:t>年收购</a:t>
            </a:r>
            <a:r>
              <a:rPr lang="en-US" altLang="zh-CN" dirty="0"/>
              <a:t>Global IP Solutions</a:t>
            </a:r>
            <a:r>
              <a:rPr lang="zh-CN" altLang="zh-CN" dirty="0"/>
              <a:t>公司时获得了该项技术。</a:t>
            </a:r>
            <a:r>
              <a:rPr lang="en-US" altLang="zh-CN" dirty="0"/>
              <a:t>2011</a:t>
            </a:r>
            <a:r>
              <a:rPr lang="zh-CN" altLang="zh-CN" dirty="0"/>
              <a:t>年</a:t>
            </a:r>
            <a:r>
              <a:rPr lang="en-US" altLang="zh-CN" dirty="0"/>
              <a:t>Google</a:t>
            </a:r>
            <a:r>
              <a:rPr lang="zh-CN" altLang="zh-CN" dirty="0"/>
              <a:t>开放了所有工程的源代码，在行业内得到了广泛的支持和应用，在下一代视频会议、桌面虚拟化、云端软件等场景中有着广泛的应用。</a:t>
            </a:r>
          </a:p>
          <a:p>
            <a:pPr lvl="1">
              <a:buFont typeface="Wingdings" pitchFamily="2" charset="2"/>
              <a:buChar char="Ø"/>
            </a:pPr>
            <a:r>
              <a:rPr lang="zh-CN" altLang="zh-CN" dirty="0"/>
              <a:t>任务：通过</a:t>
            </a:r>
            <a:r>
              <a:rPr lang="en-US" altLang="zh-CN" dirty="0"/>
              <a:t>WebRTC</a:t>
            </a:r>
            <a:r>
              <a:rPr lang="zh-CN" altLang="zh-CN" dirty="0"/>
              <a:t>的官方网站下载并安装使用最新的软件，运行</a:t>
            </a:r>
            <a:r>
              <a:rPr lang="en-US" altLang="zh-CN" dirty="0"/>
              <a:t>WebRTC</a:t>
            </a:r>
            <a:r>
              <a:rPr lang="zh-CN" altLang="zh-CN" dirty="0"/>
              <a:t>自带的实例程序和演示项目。</a:t>
            </a:r>
          </a:p>
          <a:p>
            <a:pPr lvl="1">
              <a:buFont typeface="Wingdings" pitchFamily="2" charset="2"/>
              <a:buChar char="Ø"/>
            </a:pPr>
            <a:r>
              <a:rPr lang="zh-CN" altLang="zh-CN" dirty="0"/>
              <a:t>任务：基于</a:t>
            </a:r>
            <a:r>
              <a:rPr lang="en-US" altLang="zh-CN" dirty="0"/>
              <a:t>WebRTC</a:t>
            </a:r>
            <a:r>
              <a:rPr lang="zh-CN" altLang="zh-CN" dirty="0"/>
              <a:t>，实现一个简单的视频会议系统。</a:t>
            </a:r>
          </a:p>
        </p:txBody>
      </p:sp>
    </p:spTree>
    <p:extLst>
      <p:ext uri="{BB962C8B-B14F-4D97-AF65-F5344CB8AC3E}">
        <p14:creationId xmlns:p14="http://schemas.microsoft.com/office/powerpoint/2010/main" val="7025034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动手实践</a:t>
            </a:r>
            <a:r>
              <a:rPr lang="en-US" altLang="zh-CN" dirty="0"/>
              <a:t>2</a:t>
            </a:r>
            <a:endParaRPr lang="zh-CN" altLang="en-US" dirty="0"/>
          </a:p>
        </p:txBody>
      </p:sp>
      <p:sp>
        <p:nvSpPr>
          <p:cNvPr id="3" name="内容占位符 2"/>
          <p:cNvSpPr>
            <a:spLocks noGrp="1"/>
          </p:cNvSpPr>
          <p:nvPr>
            <p:ph idx="1"/>
          </p:nvPr>
        </p:nvSpPr>
        <p:spPr/>
        <p:txBody>
          <a:bodyPr>
            <a:normAutofit/>
          </a:bodyPr>
          <a:lstStyle/>
          <a:p>
            <a:r>
              <a:rPr lang="en-US" altLang="zh-CN" dirty="0" err="1"/>
              <a:t>CloudwareHub</a:t>
            </a:r>
            <a:r>
              <a:rPr lang="zh-CN" altLang="zh-CN" dirty="0"/>
              <a:t>是一个专门构建和展示云端软件的平台，能帮助用户方便地将传统软件上云，通过浏览器为终端用户提供服务。</a:t>
            </a:r>
          </a:p>
          <a:p>
            <a:pPr lvl="1">
              <a:buFont typeface="Wingdings" pitchFamily="2" charset="2"/>
              <a:buChar char="Ø"/>
            </a:pPr>
            <a:r>
              <a:rPr lang="zh-CN" altLang="zh-CN" dirty="0"/>
              <a:t>任务：通过</a:t>
            </a:r>
            <a:r>
              <a:rPr lang="en-US" altLang="zh-CN" dirty="0" err="1"/>
              <a:t>CloudwareHub</a:t>
            </a:r>
            <a:r>
              <a:rPr lang="zh-CN" altLang="zh-CN" dirty="0"/>
              <a:t>的开源项目主页学习最新的软件版本，运行自带的实例程序和演示项目。</a:t>
            </a:r>
          </a:p>
          <a:p>
            <a:pPr lvl="1">
              <a:buFont typeface="Wingdings" pitchFamily="2" charset="2"/>
              <a:buChar char="Ø"/>
            </a:pPr>
            <a:r>
              <a:rPr lang="zh-CN" altLang="zh-CN" dirty="0"/>
              <a:t>任务：选一款传统的桌面软件，利用</a:t>
            </a:r>
            <a:r>
              <a:rPr lang="en-US" altLang="zh-CN" dirty="0" err="1"/>
              <a:t>CloudwareHub</a:t>
            </a:r>
            <a:r>
              <a:rPr lang="zh-CN" altLang="zh-CN" dirty="0"/>
              <a:t>实现云端软件。</a:t>
            </a:r>
          </a:p>
        </p:txBody>
      </p:sp>
    </p:spTree>
    <p:extLst>
      <p:ext uri="{BB962C8B-B14F-4D97-AF65-F5344CB8AC3E}">
        <p14:creationId xmlns:p14="http://schemas.microsoft.com/office/powerpoint/2010/main" val="6355914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527382" y="1796819"/>
            <a:ext cx="7371239" cy="1824203"/>
          </a:xfrm>
        </p:spPr>
        <p:txBody>
          <a:bodyPr>
            <a:noAutofit/>
          </a:bodyPr>
          <a:lstStyle/>
          <a:p>
            <a:r>
              <a:rPr lang="en-US" altLang="zh-CN" sz="8000" b="1" i="1" dirty="0">
                <a:latin typeface="+mn-lt"/>
                <a:ea typeface="宋体" charset="-122"/>
              </a:rPr>
              <a:t>Thanks!</a:t>
            </a:r>
            <a:endParaRPr lang="zh-CN" altLang="en-US" sz="8000" b="1" i="1" dirty="0">
              <a:latin typeface="+mn-lt"/>
              <a:ea typeface="宋体" charset="-122"/>
            </a:endParaRPr>
          </a:p>
        </p:txBody>
      </p:sp>
      <p:pic>
        <p:nvPicPr>
          <p:cNvPr id="4" name="Picture 2" descr="E:\000 2016年度教学活动\000 书籍写作\0000 云计算原理与实践\Cover.jpg"/>
          <p:cNvPicPr>
            <a:picLocks noChangeAspect="1" noChangeArrowheads="1"/>
          </p:cNvPicPr>
          <p:nvPr/>
        </p:nvPicPr>
        <p:blipFill>
          <a:blip r:embed="rId3" cstate="print"/>
          <a:srcRect/>
          <a:stretch>
            <a:fillRect/>
          </a:stretch>
        </p:blipFill>
        <p:spPr bwMode="auto">
          <a:xfrm>
            <a:off x="7440149" y="1700809"/>
            <a:ext cx="3168352" cy="4435692"/>
          </a:xfrm>
          <a:prstGeom prst="rect">
            <a:avLst/>
          </a:prstGeom>
          <a:ln>
            <a:noFill/>
          </a:ln>
          <a:effectLst>
            <a:outerShdw blurRad="190500" algn="tl" rotWithShape="0">
              <a:srgbClr val="000000">
                <a:alpha val="70000"/>
              </a:srgbClr>
            </a:outerShdw>
          </a:effectLst>
        </p:spPr>
      </p:pic>
      <p:pic>
        <p:nvPicPr>
          <p:cNvPr id="6" name="Picture 2" descr="C:\Users\Administrator\Desktop\嘉数汇.jpg"/>
          <p:cNvPicPr>
            <a:picLocks noChangeAspect="1" noChangeArrowheads="1"/>
          </p:cNvPicPr>
          <p:nvPr/>
        </p:nvPicPr>
        <p:blipFill>
          <a:blip r:embed="rId4" cstate="print"/>
          <a:srcRect/>
          <a:stretch>
            <a:fillRect/>
          </a:stretch>
        </p:blipFill>
        <p:spPr bwMode="auto">
          <a:xfrm>
            <a:off x="3149315" y="3849231"/>
            <a:ext cx="2216935" cy="2284912"/>
          </a:xfrm>
          <a:prstGeom prst="rect">
            <a:avLst/>
          </a:prstGeom>
          <a:noFill/>
          <a:ln w="28575">
            <a:solidFill>
              <a:schemeClr val="tx1"/>
            </a:solidFill>
          </a:ln>
        </p:spPr>
      </p:pic>
    </p:spTree>
    <p:extLst>
      <p:ext uri="{BB962C8B-B14F-4D97-AF65-F5344CB8AC3E}">
        <p14:creationId xmlns:p14="http://schemas.microsoft.com/office/powerpoint/2010/main" val="1178954088"/>
      </p:ext>
    </p:extLst>
  </p:cSld>
  <p:clrMapOvr>
    <a:masterClrMapping/>
  </p:clrMapOvr>
  <p:transition spd="slow" advTm="11091">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10.1.2</a:t>
            </a:r>
            <a:r>
              <a:rPr lang="zh-CN" altLang="en-US" dirty="0"/>
              <a:t>  </a:t>
            </a:r>
            <a:r>
              <a:rPr lang="zh-CN" altLang="zh-CN" dirty="0"/>
              <a:t>从软件到云件的变迁</a:t>
            </a:r>
            <a:r>
              <a:rPr lang="zh-CN" altLang="zh-CN" dirty="0">
                <a:effectLst/>
              </a:rPr>
              <a:t> </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pPr>
              <a:buNone/>
            </a:pPr>
            <a:r>
              <a:rPr lang="en-US" altLang="zh-CN" sz="3200" dirty="0"/>
              <a:t>2</a:t>
            </a:r>
            <a:r>
              <a:rPr lang="zh-CN" altLang="en-US" sz="3200" dirty="0"/>
              <a:t>．</a:t>
            </a:r>
            <a:r>
              <a:rPr lang="en-US" altLang="zh-CN" dirty="0"/>
              <a:t> C/S</a:t>
            </a:r>
            <a:r>
              <a:rPr lang="zh-CN" altLang="zh-CN" dirty="0"/>
              <a:t>软件架构</a:t>
            </a:r>
            <a:r>
              <a:rPr lang="zh-CN" altLang="zh-CN" dirty="0">
                <a:effectLst/>
              </a:rPr>
              <a:t> </a:t>
            </a:r>
            <a:endParaRPr lang="en-US" altLang="zh-CN" dirty="0"/>
          </a:p>
          <a:p>
            <a:r>
              <a:rPr lang="en-US" altLang="zh-CN" dirty="0">
                <a:solidFill>
                  <a:srgbClr val="C00000"/>
                </a:solidFill>
              </a:rPr>
              <a:t>C/S</a:t>
            </a:r>
            <a:r>
              <a:rPr lang="zh-CN" altLang="zh-CN" dirty="0">
                <a:solidFill>
                  <a:srgbClr val="C00000"/>
                </a:solidFill>
              </a:rPr>
              <a:t>软件架构</a:t>
            </a:r>
            <a:r>
              <a:rPr lang="zh-CN" altLang="zh-CN" dirty="0"/>
              <a:t>，即</a:t>
            </a:r>
            <a:r>
              <a:rPr lang="en-US" altLang="zh-CN" dirty="0"/>
              <a:t>Client/Server</a:t>
            </a:r>
            <a:r>
              <a:rPr lang="zh-CN" altLang="zh-CN" dirty="0"/>
              <a:t>（客户机</a:t>
            </a:r>
            <a:r>
              <a:rPr lang="en-US" altLang="zh-CN" dirty="0"/>
              <a:t>/</a:t>
            </a:r>
            <a:r>
              <a:rPr lang="zh-CN" altLang="zh-CN" dirty="0"/>
              <a:t>服务器）软件架构，是目前广泛使用的软件系统体系结构，通过它可以充分利用两端硬件环境的优势，将任务合理地分配到</a:t>
            </a:r>
            <a:r>
              <a:rPr lang="en-US" altLang="zh-CN" dirty="0"/>
              <a:t>Client</a:t>
            </a:r>
            <a:r>
              <a:rPr lang="zh-CN" altLang="zh-CN" dirty="0"/>
              <a:t>端和</a:t>
            </a:r>
            <a:r>
              <a:rPr lang="en-US" altLang="zh-CN" dirty="0"/>
              <a:t>Server</a:t>
            </a:r>
            <a:r>
              <a:rPr lang="zh-CN" altLang="zh-CN" dirty="0"/>
              <a:t>端，从而降低系统的通信开销。</a:t>
            </a:r>
            <a:endParaRPr lang="en-US" altLang="zh-CN" dirty="0"/>
          </a:p>
          <a:p>
            <a:r>
              <a:rPr lang="en-US" altLang="zh-CN" dirty="0"/>
              <a:t>C/S</a:t>
            </a:r>
            <a:r>
              <a:rPr lang="zh-CN" altLang="zh-CN" dirty="0"/>
              <a:t>架构软件具有以下优点</a:t>
            </a:r>
            <a:r>
              <a:rPr lang="zh-CN" altLang="en-US" dirty="0"/>
              <a:t>：</a:t>
            </a:r>
            <a:endParaRPr lang="en-US" altLang="zh-CN" dirty="0"/>
          </a:p>
          <a:p>
            <a:pPr marL="0" indent="0">
              <a:buNone/>
            </a:pPr>
            <a:r>
              <a:rPr lang="zh-CN" altLang="zh-CN" dirty="0"/>
              <a:t>（</a:t>
            </a:r>
            <a:r>
              <a:rPr lang="en-US" altLang="zh-CN" dirty="0"/>
              <a:t>1</a:t>
            </a:r>
            <a:r>
              <a:rPr lang="zh-CN" altLang="zh-CN" dirty="0"/>
              <a:t>）数据的操作速度较快。</a:t>
            </a:r>
            <a:endParaRPr lang="en-US" altLang="zh-CN" dirty="0"/>
          </a:p>
          <a:p>
            <a:pPr marL="0" indent="0">
              <a:buNone/>
            </a:pPr>
            <a:r>
              <a:rPr lang="zh-CN" altLang="zh-CN" dirty="0"/>
              <a:t>（</a:t>
            </a:r>
            <a:r>
              <a:rPr lang="en-US" altLang="zh-CN" dirty="0"/>
              <a:t>2</a:t>
            </a:r>
            <a:r>
              <a:rPr lang="zh-CN" altLang="zh-CN" dirty="0"/>
              <a:t>）应用服务器运行数据负荷较轻。</a:t>
            </a:r>
          </a:p>
          <a:p>
            <a:pPr marL="0" indent="0">
              <a:buNone/>
            </a:pPr>
            <a:r>
              <a:rPr lang="zh-CN" altLang="zh-CN" dirty="0"/>
              <a:t>（</a:t>
            </a:r>
            <a:r>
              <a:rPr lang="en-US" altLang="zh-CN" dirty="0"/>
              <a:t>3</a:t>
            </a:r>
            <a:r>
              <a:rPr lang="zh-CN" altLang="zh-CN" dirty="0"/>
              <a:t>）数据的储存管理功能较为透明。</a:t>
            </a:r>
            <a:endParaRPr lang="zh-CN" altLang="en-US" sz="2667" dirty="0"/>
          </a:p>
        </p:txBody>
      </p:sp>
    </p:spTree>
    <p:extLst>
      <p:ext uri="{BB962C8B-B14F-4D97-AF65-F5344CB8AC3E}">
        <p14:creationId xmlns:p14="http://schemas.microsoft.com/office/powerpoint/2010/main" val="321005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10.1.2</a:t>
            </a:r>
            <a:r>
              <a:rPr lang="zh-CN" altLang="en-US" dirty="0"/>
              <a:t>  </a:t>
            </a:r>
            <a:r>
              <a:rPr lang="zh-CN" altLang="zh-CN" dirty="0"/>
              <a:t>从软件到云件的变迁</a:t>
            </a:r>
            <a:r>
              <a:rPr lang="zh-CN" altLang="zh-CN" dirty="0">
                <a:effectLst/>
              </a:rPr>
              <a:t> </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pPr>
              <a:buNone/>
            </a:pPr>
            <a:r>
              <a:rPr lang="en-US" altLang="zh-CN" sz="3200" dirty="0"/>
              <a:t>3</a:t>
            </a:r>
            <a:r>
              <a:rPr lang="zh-CN" altLang="en-US" sz="3200" dirty="0"/>
              <a:t>．</a:t>
            </a:r>
            <a:r>
              <a:rPr lang="en-US" altLang="zh-CN" dirty="0"/>
              <a:t> B/S</a:t>
            </a:r>
            <a:r>
              <a:rPr lang="zh-CN" altLang="zh-CN" dirty="0"/>
              <a:t>软件架构</a:t>
            </a:r>
            <a:r>
              <a:rPr lang="zh-CN" altLang="zh-CN" dirty="0">
                <a:effectLst/>
              </a:rPr>
              <a:t> </a:t>
            </a:r>
            <a:endParaRPr lang="en-US" altLang="zh-CN" dirty="0"/>
          </a:p>
          <a:p>
            <a:r>
              <a:rPr lang="en-US" altLang="zh-CN" dirty="0">
                <a:solidFill>
                  <a:srgbClr val="C00000"/>
                </a:solidFill>
              </a:rPr>
              <a:t>B/S</a:t>
            </a:r>
            <a:r>
              <a:rPr lang="zh-CN" altLang="zh-CN" dirty="0">
                <a:solidFill>
                  <a:srgbClr val="C00000"/>
                </a:solidFill>
              </a:rPr>
              <a:t>结构</a:t>
            </a:r>
            <a:r>
              <a:rPr lang="zh-CN" altLang="zh-CN" dirty="0"/>
              <a:t>，即</a:t>
            </a:r>
            <a:r>
              <a:rPr lang="en-US" altLang="zh-CN" dirty="0"/>
              <a:t>Browser/Server</a:t>
            </a:r>
            <a:r>
              <a:rPr lang="zh-CN" altLang="zh-CN" dirty="0"/>
              <a:t>（浏览器</a:t>
            </a:r>
            <a:r>
              <a:rPr lang="en-US" altLang="zh-CN" dirty="0"/>
              <a:t>/</a:t>
            </a:r>
            <a:r>
              <a:rPr lang="zh-CN" altLang="zh-CN" dirty="0"/>
              <a:t>服务器）结构，是随着</a:t>
            </a:r>
            <a:r>
              <a:rPr lang="en-US" altLang="zh-CN" dirty="0"/>
              <a:t>Internet</a:t>
            </a:r>
            <a:r>
              <a:rPr lang="zh-CN" altLang="zh-CN" dirty="0"/>
              <a:t>技术的兴起，对</a:t>
            </a:r>
            <a:r>
              <a:rPr lang="en-US" altLang="zh-CN" dirty="0"/>
              <a:t>C/S</a:t>
            </a:r>
            <a:r>
              <a:rPr lang="zh-CN" altLang="zh-CN" dirty="0"/>
              <a:t>结构的改进。在这种结构下，只需在客户机上安装一个浏览器（</a:t>
            </a:r>
            <a:r>
              <a:rPr lang="en-US" altLang="zh-CN" dirty="0"/>
              <a:t>Browser</a:t>
            </a:r>
            <a:r>
              <a:rPr lang="zh-CN" altLang="zh-CN" dirty="0"/>
              <a:t>），如</a:t>
            </a:r>
            <a:r>
              <a:rPr lang="en-US" altLang="zh-CN" dirty="0"/>
              <a:t>Chrome</a:t>
            </a:r>
            <a:r>
              <a:rPr lang="zh-CN" altLang="zh-CN" dirty="0"/>
              <a:t>或</a:t>
            </a:r>
            <a:r>
              <a:rPr lang="en-US" altLang="zh-CN" dirty="0"/>
              <a:t>Internet Explorer</a:t>
            </a:r>
            <a:r>
              <a:rPr lang="zh-CN" altLang="zh-CN" dirty="0"/>
              <a:t>，在服务器中安装</a:t>
            </a:r>
            <a:r>
              <a:rPr lang="en-US" altLang="zh-CN" dirty="0"/>
              <a:t>Oracle</a:t>
            </a:r>
            <a:r>
              <a:rPr lang="zh-CN" altLang="zh-CN" dirty="0"/>
              <a:t>、</a:t>
            </a:r>
            <a:r>
              <a:rPr lang="en-US" altLang="zh-CN" dirty="0"/>
              <a:t>Sybase</a:t>
            </a:r>
            <a:r>
              <a:rPr lang="zh-CN" altLang="zh-CN" dirty="0"/>
              <a:t>或</a:t>
            </a:r>
            <a:r>
              <a:rPr lang="en-US" altLang="zh-CN" dirty="0"/>
              <a:t>SQL Server</a:t>
            </a:r>
            <a:r>
              <a:rPr lang="zh-CN" altLang="zh-CN" dirty="0"/>
              <a:t>等数据库，在上层通过</a:t>
            </a:r>
            <a:r>
              <a:rPr lang="en-US" altLang="zh-CN" dirty="0"/>
              <a:t>Http</a:t>
            </a:r>
            <a:r>
              <a:rPr lang="zh-CN" altLang="zh-CN" dirty="0"/>
              <a:t>服务器实现</a:t>
            </a:r>
            <a:r>
              <a:rPr lang="en-US" altLang="zh-CN" dirty="0"/>
              <a:t>Web Server</a:t>
            </a:r>
            <a:r>
              <a:rPr lang="zh-CN" altLang="zh-CN" dirty="0"/>
              <a:t>服务，用户就可以通过浏览器使用软件。</a:t>
            </a:r>
            <a:endParaRPr lang="en-US" altLang="zh-CN" dirty="0"/>
          </a:p>
          <a:p>
            <a:r>
              <a:rPr lang="en-US" altLang="zh-CN" dirty="0"/>
              <a:t>B/S</a:t>
            </a:r>
            <a:r>
              <a:rPr lang="zh-CN" altLang="zh-CN" dirty="0"/>
              <a:t>软件架构具有以下优点</a:t>
            </a:r>
            <a:r>
              <a:rPr lang="zh-CN" altLang="en-US" dirty="0"/>
              <a:t>：</a:t>
            </a:r>
            <a:endParaRPr lang="en-US" altLang="zh-CN" dirty="0"/>
          </a:p>
          <a:p>
            <a:pPr marL="0" indent="0">
              <a:buNone/>
            </a:pPr>
            <a:r>
              <a:rPr lang="zh-CN" altLang="zh-CN" dirty="0"/>
              <a:t>（</a:t>
            </a:r>
            <a:r>
              <a:rPr lang="en-US" altLang="zh-CN" dirty="0"/>
              <a:t>1</a:t>
            </a:r>
            <a:r>
              <a:rPr lang="zh-CN" altLang="zh-CN" dirty="0"/>
              <a:t>）</a:t>
            </a:r>
            <a:r>
              <a:rPr lang="en-US" altLang="zh-CN" dirty="0"/>
              <a:t>B/S</a:t>
            </a:r>
            <a:r>
              <a:rPr lang="zh-CN" altLang="zh-CN" dirty="0"/>
              <a:t>适用于广域网环境支持更多的客户。</a:t>
            </a:r>
          </a:p>
          <a:p>
            <a:pPr marL="0" indent="0">
              <a:buNone/>
            </a:pPr>
            <a:r>
              <a:rPr lang="zh-CN" altLang="zh-CN" dirty="0"/>
              <a:t>（</a:t>
            </a:r>
            <a:r>
              <a:rPr lang="en-US" altLang="zh-CN" dirty="0"/>
              <a:t>2</a:t>
            </a:r>
            <a:r>
              <a:rPr lang="zh-CN" altLang="zh-CN" dirty="0"/>
              <a:t>）维护和升级方式简单。</a:t>
            </a:r>
            <a:endParaRPr lang="en-US" altLang="zh-CN" dirty="0"/>
          </a:p>
          <a:p>
            <a:pPr marL="0" indent="0">
              <a:buNone/>
            </a:pPr>
            <a:r>
              <a:rPr lang="zh-CN" altLang="zh-CN" dirty="0"/>
              <a:t>（</a:t>
            </a:r>
            <a:r>
              <a:rPr lang="en-US" altLang="zh-CN" dirty="0"/>
              <a:t>3</a:t>
            </a:r>
            <a:r>
              <a:rPr lang="zh-CN" altLang="zh-CN" dirty="0"/>
              <a:t>）跨平台设备接入。</a:t>
            </a:r>
            <a:endParaRPr lang="zh-CN" altLang="en-US" sz="2667" dirty="0"/>
          </a:p>
        </p:txBody>
      </p:sp>
    </p:spTree>
    <p:extLst>
      <p:ext uri="{BB962C8B-B14F-4D97-AF65-F5344CB8AC3E}">
        <p14:creationId xmlns:p14="http://schemas.microsoft.com/office/powerpoint/2010/main" val="32915359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818</TotalTime>
  <Words>4454</Words>
  <Application>Microsoft Macintosh PowerPoint</Application>
  <PresentationFormat>宽屏</PresentationFormat>
  <Paragraphs>305</Paragraphs>
  <Slides>72</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72</vt:i4>
      </vt:variant>
    </vt:vector>
  </HeadingPairs>
  <TitlesOfParts>
    <vt:vector size="84" baseType="lpstr">
      <vt:lpstr>等线</vt:lpstr>
      <vt:lpstr>等线 Light</vt:lpstr>
      <vt:lpstr>方正兰亭黑简体</vt:lpstr>
      <vt:lpstr>方正宋一简体</vt:lpstr>
      <vt:lpstr>黑体</vt:lpstr>
      <vt:lpstr>宋体</vt:lpstr>
      <vt:lpstr>微软雅黑</vt:lpstr>
      <vt:lpstr>Arial</vt:lpstr>
      <vt:lpstr>Times New Roman</vt:lpstr>
      <vt:lpstr>Wingdings</vt:lpstr>
      <vt:lpstr>Office 主题​​</vt:lpstr>
      <vt:lpstr>Visio</vt:lpstr>
      <vt:lpstr>PowerPoint 演示文稿</vt:lpstr>
      <vt:lpstr>云计算原理与实践</vt:lpstr>
      <vt:lpstr>《云计算原理与实践》课程总览</vt:lpstr>
      <vt:lpstr>Outline</vt:lpstr>
      <vt:lpstr>10.1  从软件到云件  </vt:lpstr>
      <vt:lpstr>10.1.1云件的基本概念</vt:lpstr>
      <vt:lpstr>10.1.2  从软件到云件的变迁 </vt:lpstr>
      <vt:lpstr>10.1.2  从软件到云件的变迁 </vt:lpstr>
      <vt:lpstr>10.1.2  从软件到云件的变迁 </vt:lpstr>
      <vt:lpstr>10.1.2  从软件到云件的变迁 </vt:lpstr>
      <vt:lpstr>10.1.2  从软件到云件的变迁 </vt:lpstr>
      <vt:lpstr>10.1.2  从软件到云件的变迁 </vt:lpstr>
      <vt:lpstr>10.1.2  从软件到云件的变迁 </vt:lpstr>
      <vt:lpstr>10.1.2  从软件到云件的变迁 </vt:lpstr>
      <vt:lpstr>10.1.3  云件的关键技术 </vt:lpstr>
      <vt:lpstr>10.1.3  云件的关键技术 </vt:lpstr>
      <vt:lpstr>10.1.3  云件的关键技术 </vt:lpstr>
      <vt:lpstr>10.1.3  云件的关键技术 </vt:lpstr>
      <vt:lpstr>10.1.3  云件的关键技术 </vt:lpstr>
      <vt:lpstr>10.1.4  云件的开发、部署和运行模式 </vt:lpstr>
      <vt:lpstr>10.1.4  云件的开发、部署和运行模式 </vt:lpstr>
      <vt:lpstr>10.1.4  云件的开发、部署和运行模式 </vt:lpstr>
      <vt:lpstr>10.2  云件系统的架构设计与运行原理  </vt:lpstr>
      <vt:lpstr>10.2.1  计算与存储分离的设计理念 </vt:lpstr>
      <vt:lpstr>10.2.1  计算与存储分离的设计理念 </vt:lpstr>
      <vt:lpstr>10.2.2  基于微服务架构的云件模型 </vt:lpstr>
      <vt:lpstr>10.2.2  基于微服务架构的云件模型 </vt:lpstr>
      <vt:lpstr>10.2.2  基于微服务架构的云件模型 </vt:lpstr>
      <vt:lpstr>10.2.2  基于微服务架构的云件模型 </vt:lpstr>
      <vt:lpstr>10.2.2  基于微服务架构的云件模型 </vt:lpstr>
      <vt:lpstr>10.2.3  云件的系统级架构设计 </vt:lpstr>
      <vt:lpstr>10.2.3  云件的系统级架构设计 </vt:lpstr>
      <vt:lpstr>10.2.3  云件的系统级架构设计 </vt:lpstr>
      <vt:lpstr>10.2.3  云件的系统级架构设计 </vt:lpstr>
      <vt:lpstr>10.2.3  云件的系统级架构设计 </vt:lpstr>
      <vt:lpstr>10.3  云件的开发模式与效果  </vt:lpstr>
      <vt:lpstr>10.3.1  云件的开发模式 </vt:lpstr>
      <vt:lpstr>10.3.1  云件的开发模式 </vt:lpstr>
      <vt:lpstr>10.3.1  云件的开发模式 </vt:lpstr>
      <vt:lpstr>10.3.2  云件的效果展示 </vt:lpstr>
      <vt:lpstr>10.3.1  云件的开发模式 </vt:lpstr>
      <vt:lpstr>10.3.1  云件的开发模式 </vt:lpstr>
      <vt:lpstr>10.3.1  云件的开发模式 </vt:lpstr>
      <vt:lpstr>10.4   云件在大规模在线实训平台中的应用 </vt:lpstr>
      <vt:lpstr>10.4.1  实训平台提出的背景 </vt:lpstr>
      <vt:lpstr>10.4.1  实训平台提出的背景 </vt:lpstr>
      <vt:lpstr>PowerPoint 演示文稿</vt:lpstr>
      <vt:lpstr>10.4.2  构建基于云件系统的大数据工程实训平台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10.5  实践：云件应用开发实例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课内复习</vt:lpstr>
      <vt:lpstr>课外思考</vt:lpstr>
      <vt:lpstr>动手实践1</vt:lpstr>
      <vt:lpstr>动手实践2</vt:lpstr>
      <vt:lpstr>Thanks!</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邰 丽媛</dc:creator>
  <cp:lastModifiedBy>邰 丽媛</cp:lastModifiedBy>
  <cp:revision>18</cp:revision>
  <dcterms:created xsi:type="dcterms:W3CDTF">2018-11-06T13:51:52Z</dcterms:created>
  <dcterms:modified xsi:type="dcterms:W3CDTF">2018-11-07T22:38:01Z</dcterms:modified>
</cp:coreProperties>
</file>